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  <p:sldMasterId id="2147483652" r:id="rId2"/>
    <p:sldMasterId id="2147483653" r:id="rId3"/>
  </p:sldMasterIdLst>
  <p:notesMasterIdLst>
    <p:notesMasterId r:id="rId2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embeddedFontLst>
    <p:embeddedFont>
      <p:font typeface="Helvetica Neue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wn Duhaney" initials="" lastIdx="1" clrIdx="0"/>
  <p:cmAuthor id="1" name="Lucy Carey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0" autoAdjust="0"/>
    <p:restoredTop sz="94660"/>
  </p:normalViewPr>
  <p:slideViewPr>
    <p:cSldViewPr>
      <p:cViewPr varScale="1">
        <p:scale>
          <a:sx n="110" d="100"/>
          <a:sy n="110" d="100"/>
        </p:scale>
        <p:origin x="-564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5-24T08:58:52.864" idx="1">
    <p:pos x="6000" y="0"/>
    <p:text>Not sure about this logo placement - what do you think +lucy.carey@digital.cabinet-office.gov.uk</p:text>
  </p:cm>
  <p:cm authorId="1" dt="2017-05-24T08:58:52.864" idx="1">
    <p:pos x="6000" y="100"/>
    <p:text>I'd kill it on the title slide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_2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/>
        </p:nvSpPr>
        <p:spPr>
          <a:xfrm>
            <a:off x="569912" y="6088062"/>
            <a:ext cx="3857624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6A2E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DF6A2E"/>
                </a:solidFill>
                <a:latin typeface="Arial"/>
                <a:ea typeface="Arial"/>
                <a:cs typeface="Arial"/>
                <a:sym typeface="Arial"/>
              </a:rPr>
              <a:t>Inspiring • Confident • Empowering </a:t>
            </a:r>
          </a:p>
        </p:txBody>
      </p:sp>
      <p:sp>
        <p:nvSpPr>
          <p:cNvPr id="7" name="Shape 7"/>
          <p:cNvSpPr txBox="1"/>
          <p:nvPr/>
        </p:nvSpPr>
        <p:spPr>
          <a:xfrm>
            <a:off x="9734550" y="6262687"/>
            <a:ext cx="2143125" cy="3794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6A2E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30000">
                <a:solidFill>
                  <a:srgbClr val="DF6A2E"/>
                </a:solidFill>
                <a:latin typeface="Arial"/>
                <a:ea typeface="Arial"/>
                <a:cs typeface="Arial"/>
                <a:sym typeface="Arial"/>
              </a:rPr>
              <a:t>#CivilServiceLive</a:t>
            </a:r>
          </a:p>
        </p:txBody>
      </p:sp>
      <p:pic>
        <p:nvPicPr>
          <p:cNvPr id="8" name="Shape 8" descr="CS live logo_AW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062" y="419100"/>
            <a:ext cx="1624011" cy="18669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/>
        </p:nvSpPr>
        <p:spPr>
          <a:xfrm>
            <a:off x="198437" y="228600"/>
            <a:ext cx="11796600" cy="6400800"/>
          </a:xfrm>
          <a:prstGeom prst="rect">
            <a:avLst/>
          </a:prstGeom>
          <a:noFill/>
          <a:ln w="19050" cap="flat" cmpd="sng">
            <a:solidFill>
              <a:srgbClr val="DF6A2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/>
          <p:nvPr/>
        </p:nvSpPr>
        <p:spPr>
          <a:xfrm>
            <a:off x="9734550" y="6291262"/>
            <a:ext cx="2020800" cy="5666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 txBox="1"/>
          <p:nvPr/>
        </p:nvSpPr>
        <p:spPr>
          <a:xfrm>
            <a:off x="9734550" y="6505575"/>
            <a:ext cx="2143200" cy="379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6A2E"/>
              </a:buClr>
              <a:buSzPct val="25000"/>
              <a:buFont typeface="Arial"/>
              <a:buNone/>
            </a:pPr>
            <a:r>
              <a:rPr lang="en-US" sz="2800" b="0" i="0" u="none" baseline="30000">
                <a:solidFill>
                  <a:srgbClr val="DF6A2E"/>
                </a:solidFill>
                <a:latin typeface="Arial"/>
                <a:ea typeface="Arial"/>
                <a:cs typeface="Arial"/>
                <a:sym typeface="Arial"/>
              </a:rPr>
              <a:t>#CivilServiceLive</a:t>
            </a:r>
          </a:p>
        </p:txBody>
      </p:sp>
      <p:pic>
        <p:nvPicPr>
          <p:cNvPr id="14" name="Shape 14" descr="CS live logo_AW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062" y="419100"/>
            <a:ext cx="1623900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15" descr="csvision_ABrilliant-black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23475" y="401637"/>
            <a:ext cx="1674900" cy="12558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/>
        </p:nvSpPr>
        <p:spPr>
          <a:xfrm>
            <a:off x="198436" y="228600"/>
            <a:ext cx="11796712" cy="6400799"/>
          </a:xfrm>
          <a:prstGeom prst="rect">
            <a:avLst/>
          </a:prstGeom>
          <a:noFill/>
          <a:ln w="19050" cap="flat" cmpd="sng">
            <a:solidFill>
              <a:srgbClr val="DF6A2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19"/>
          <p:cNvSpPr txBox="1"/>
          <p:nvPr/>
        </p:nvSpPr>
        <p:spPr>
          <a:xfrm>
            <a:off x="9734550" y="6291262"/>
            <a:ext cx="2020886" cy="5667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20"/>
          <p:cNvSpPr txBox="1"/>
          <p:nvPr/>
        </p:nvSpPr>
        <p:spPr>
          <a:xfrm>
            <a:off x="9734550" y="6505575"/>
            <a:ext cx="2143125" cy="3794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6A2E"/>
              </a:buClr>
              <a:buSzPct val="25000"/>
              <a:buFont typeface="Arial"/>
              <a:buNone/>
            </a:pPr>
            <a:r>
              <a:rPr lang="en-US" sz="2800" b="0" i="0" u="none" baseline="30000">
                <a:solidFill>
                  <a:srgbClr val="DF6A2E"/>
                </a:solidFill>
                <a:latin typeface="Arial"/>
                <a:ea typeface="Arial"/>
                <a:cs typeface="Arial"/>
                <a:sym typeface="Arial"/>
              </a:rPr>
              <a:t>#CivilServiceLive</a:t>
            </a:r>
          </a:p>
        </p:txBody>
      </p:sp>
      <p:pic>
        <p:nvPicPr>
          <p:cNvPr id="21" name="Shape 21" descr="CS live logo_AW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062" y="419100"/>
            <a:ext cx="1624011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22" descr="csvision_ABrilliant-black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23475" y="401637"/>
            <a:ext cx="1674812" cy="125571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974725" y="2941636"/>
            <a:ext cx="7167600" cy="1044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6A2E"/>
              </a:buClr>
              <a:buSzPct val="25000"/>
              <a:buFont typeface="Arial"/>
              <a:buNone/>
            </a:pPr>
            <a:r>
              <a:rPr lang="en-US" sz="3500" b="1" dirty="0">
                <a:solidFill>
                  <a:srgbClr val="DF6A2E"/>
                </a:solidFill>
              </a:rPr>
              <a:t>Data for decision making, policy and delivery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F6A2E"/>
              </a:buClr>
              <a:buSzPct val="25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DF6A2E"/>
                </a:solidFill>
                <a:latin typeface="Arial"/>
                <a:ea typeface="Arial"/>
                <a:cs typeface="Arial"/>
                <a:sym typeface="Arial"/>
              </a:rPr>
              <a:t>Civil Service </a:t>
            </a:r>
            <a:r>
              <a:rPr lang="en-US" sz="3000" b="1" i="0" u="none" strike="noStrike" cap="none" dirty="0" smtClean="0">
                <a:solidFill>
                  <a:srgbClr val="DF6A2E"/>
                </a:solidFill>
                <a:latin typeface="Arial"/>
                <a:ea typeface="Arial"/>
                <a:cs typeface="Arial"/>
                <a:sym typeface="Arial"/>
              </a:rPr>
              <a:t>Live</a:t>
            </a:r>
            <a:endParaRPr sz="3000" b="1" i="0" u="none" dirty="0">
              <a:solidFill>
                <a:srgbClr val="DF6A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" name="Shape 29"/>
          <p:cNvCxnSpPr/>
          <p:nvPr/>
        </p:nvCxnSpPr>
        <p:spPr>
          <a:xfrm>
            <a:off x="798512" y="3095625"/>
            <a:ext cx="0" cy="1449386"/>
          </a:xfrm>
          <a:prstGeom prst="straightConnector1">
            <a:avLst/>
          </a:prstGeom>
          <a:noFill/>
          <a:ln w="25400" cap="flat" cmpd="sng">
            <a:solidFill>
              <a:srgbClr val="DF6A2E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0" name="Shape 30"/>
          <p:cNvSpPr txBox="1"/>
          <p:nvPr/>
        </p:nvSpPr>
        <p:spPr>
          <a:xfrm>
            <a:off x="120650" y="5948362"/>
            <a:ext cx="4362449" cy="71755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Shape 31"/>
          <p:cNvSpPr txBox="1"/>
          <p:nvPr/>
        </p:nvSpPr>
        <p:spPr>
          <a:xfrm>
            <a:off x="9291636" y="0"/>
            <a:ext cx="2900362" cy="6858000"/>
          </a:xfrm>
          <a:prstGeom prst="rect">
            <a:avLst/>
          </a:prstGeom>
          <a:solidFill>
            <a:srgbClr val="DF6A2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Shape 32"/>
          <p:cNvSpPr txBox="1"/>
          <p:nvPr/>
        </p:nvSpPr>
        <p:spPr>
          <a:xfrm>
            <a:off x="9450386" y="5765800"/>
            <a:ext cx="2733675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#CivilServiceLive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@UKCivilService</a:t>
            </a:r>
          </a:p>
        </p:txBody>
      </p:sp>
      <p:pic>
        <p:nvPicPr>
          <p:cNvPr id="33" name="Shape 33" descr="csvision_ABrilliant-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50386" y="4248150"/>
            <a:ext cx="2024061" cy="15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/>
        </p:nvSpPr>
        <p:spPr>
          <a:xfrm>
            <a:off x="1383598" y="2620726"/>
            <a:ext cx="9092400" cy="218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6A2E"/>
              </a:buClr>
              <a:buSzPct val="25000"/>
              <a:buFont typeface="Arial"/>
              <a:buNone/>
            </a:pPr>
            <a:r>
              <a:rPr lang="en-US" sz="6200" b="1">
                <a:solidFill>
                  <a:srgbClr val="DF6A2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is data science in government heading?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/>
        </p:nvSpPr>
        <p:spPr>
          <a:xfrm>
            <a:off x="897600" y="3120223"/>
            <a:ext cx="9335400" cy="237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science is </a:t>
            </a:r>
            <a:r>
              <a:rPr lang="en-US" sz="36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easy</a:t>
            </a: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culture and infrastructure are </a:t>
            </a:r>
            <a:r>
              <a:rPr lang="en-US" sz="36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/>
        </p:nvSpPr>
        <p:spPr>
          <a:xfrm>
            <a:off x="1653600" y="2553225"/>
            <a:ext cx="3597900" cy="313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Government needs to be an informed customer</a:t>
            </a:r>
          </a:p>
        </p:txBody>
      </p:sp>
      <p:pic>
        <p:nvPicPr>
          <p:cNvPr id="115" name="Shape 115" descr="Screen Shot 2016-11-11 at 13.41.09.png"/>
          <p:cNvPicPr preferRelativeResize="0"/>
          <p:nvPr/>
        </p:nvPicPr>
        <p:blipFill rotWithShape="1">
          <a:blip r:embed="rId3">
            <a:alphaModFix/>
          </a:blip>
          <a:srcRect l="7001" t="4388" r="6768"/>
          <a:stretch/>
        </p:blipFill>
        <p:spPr>
          <a:xfrm>
            <a:off x="6132675" y="1765925"/>
            <a:ext cx="4732200" cy="442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/>
        </p:nvSpPr>
        <p:spPr>
          <a:xfrm>
            <a:off x="1802100" y="2742225"/>
            <a:ext cx="3989400" cy="229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Getting hold of data can be hard </a:t>
            </a: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6200" y="1775200"/>
            <a:ext cx="5179499" cy="374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/>
        </p:nvSpPr>
        <p:spPr>
          <a:xfrm>
            <a:off x="1383598" y="2620726"/>
            <a:ext cx="9092400" cy="218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6A2E"/>
              </a:buClr>
              <a:buSzPct val="25000"/>
              <a:buFont typeface="Arial"/>
              <a:buNone/>
            </a:pPr>
            <a:r>
              <a:rPr lang="en-US" sz="6200" b="1">
                <a:solidFill>
                  <a:srgbClr val="DF6A2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Guest speaker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/>
        </p:nvSpPr>
        <p:spPr>
          <a:xfrm>
            <a:off x="1036799" y="2674725"/>
            <a:ext cx="10118400" cy="288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6A2E"/>
              </a:buClr>
              <a:buSzPct val="25000"/>
              <a:buFont typeface="Arial"/>
              <a:buNone/>
            </a:pPr>
            <a:r>
              <a:rPr lang="en-US" sz="6200" b="1">
                <a:solidFill>
                  <a:srgbClr val="DF6A2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Capability and community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/>
        </p:nvSpPr>
        <p:spPr>
          <a:xfrm>
            <a:off x="783000" y="2848500"/>
            <a:ext cx="3321000" cy="253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Science Accelerator </a:t>
            </a:r>
          </a:p>
        </p:txBody>
      </p:sp>
      <p:pic>
        <p:nvPicPr>
          <p:cNvPr id="137" name="Shape 137" descr="Image uploaded from iO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4000" y="1943998"/>
            <a:ext cx="5904050" cy="332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/>
        </p:nvSpPr>
        <p:spPr>
          <a:xfrm>
            <a:off x="783000" y="2848500"/>
            <a:ext cx="3321000" cy="253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Font typeface="Helvetica Neue"/>
              <a:buNone/>
            </a:pPr>
            <a:endParaRPr sz="3600" b="1">
              <a:solidFill>
                <a:srgbClr val="DF6A2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3" name="Shape 143"/>
          <p:cNvSpPr txBox="1"/>
          <p:nvPr/>
        </p:nvSpPr>
        <p:spPr>
          <a:xfrm>
            <a:off x="783000" y="2497500"/>
            <a:ext cx="4630500" cy="388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 dirty="0">
                <a:latin typeface="Helvetica Neue"/>
                <a:ea typeface="Helvetica Neue"/>
                <a:cs typeface="Helvetica Neue"/>
                <a:sym typeface="Helvetica Neue"/>
              </a:rPr>
              <a:t>Apprenticeships </a:t>
            </a:r>
            <a:r>
              <a:rPr lang="en-US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for Data </a:t>
            </a:r>
            <a:r>
              <a:rPr lang="en-US" sz="3600" dirty="0"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lang="en-US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nalytics</a:t>
            </a:r>
            <a:endParaRPr lang="en-US" sz="36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spcBef>
                <a:spcPts val="0"/>
              </a:spcBef>
              <a:buNone/>
            </a:pPr>
            <a:endParaRPr sz="36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3600" dirty="0" err="1">
                <a:latin typeface="Helvetica Neue"/>
                <a:ea typeface="Helvetica Neue"/>
                <a:cs typeface="Helvetica Neue"/>
                <a:sym typeface="Helvetica Neue"/>
              </a:rPr>
              <a:t>MSc</a:t>
            </a:r>
            <a:r>
              <a:rPr lang="en-US" sz="3600" dirty="0">
                <a:latin typeface="Helvetica Neue"/>
                <a:ea typeface="Helvetica Neue"/>
                <a:cs typeface="Helvetica Neue"/>
                <a:sym typeface="Helvetica Neue"/>
              </a:rPr>
              <a:t> Data Analytics for </a:t>
            </a:r>
            <a:r>
              <a:rPr lang="en-US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Government</a:t>
            </a:r>
            <a:endParaRPr lang="en-US" sz="36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36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4" name="Shape 144" descr="Screen Shot 2017-05-24 at 14.12.5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8900" y="1731900"/>
            <a:ext cx="5419725" cy="389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/>
        </p:nvSpPr>
        <p:spPr>
          <a:xfrm>
            <a:off x="783000" y="2848500"/>
            <a:ext cx="3321000" cy="253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Community </a:t>
            </a:r>
          </a:p>
        </p:txBody>
      </p:sp>
      <p:pic>
        <p:nvPicPr>
          <p:cNvPr id="150" name="Shape 150" descr="Screen Shot 2016-11-14 at 11.11.0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74000" y="1154700"/>
            <a:ext cx="5373000" cy="512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/>
        </p:nvSpPr>
        <p:spPr>
          <a:xfrm>
            <a:off x="783000" y="2848500"/>
            <a:ext cx="3321000" cy="253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First Government Data Science Conference </a:t>
            </a:r>
          </a:p>
        </p:txBody>
      </p:sp>
      <p:pic>
        <p:nvPicPr>
          <p:cNvPr id="156" name="Shape 156" descr="GDSC129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7625" y="1586475"/>
            <a:ext cx="6242024" cy="415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955675" y="2951161"/>
            <a:ext cx="7167562" cy="688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6A2E"/>
              </a:buClr>
              <a:buSzPct val="25000"/>
              <a:buFont typeface="Arial"/>
              <a:buNone/>
            </a:pPr>
            <a:r>
              <a:rPr lang="en-US" sz="3500" b="1">
                <a:solidFill>
                  <a:srgbClr val="DF6A2E"/>
                </a:solidFill>
              </a:rPr>
              <a:t>Speaker name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977900" y="3638550"/>
            <a:ext cx="7985125" cy="803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Speaker title  </a:t>
            </a:r>
          </a:p>
        </p:txBody>
      </p:sp>
      <p:cxnSp>
        <p:nvCxnSpPr>
          <p:cNvPr id="40" name="Shape 40"/>
          <p:cNvCxnSpPr/>
          <p:nvPr/>
        </p:nvCxnSpPr>
        <p:spPr>
          <a:xfrm>
            <a:off x="779462" y="3105150"/>
            <a:ext cx="0" cy="896937"/>
          </a:xfrm>
          <a:prstGeom prst="straightConnector1">
            <a:avLst/>
          </a:prstGeom>
          <a:noFill/>
          <a:ln w="25400" cap="flat" cmpd="sng">
            <a:solidFill>
              <a:srgbClr val="DF6A2E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1" name="Shape 41"/>
          <p:cNvSpPr txBox="1"/>
          <p:nvPr/>
        </p:nvSpPr>
        <p:spPr>
          <a:xfrm>
            <a:off x="120650" y="5948362"/>
            <a:ext cx="4362449" cy="71755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9291636" y="0"/>
            <a:ext cx="2900362" cy="6858000"/>
          </a:xfrm>
          <a:prstGeom prst="rect">
            <a:avLst/>
          </a:prstGeom>
          <a:solidFill>
            <a:srgbClr val="DF6A2E"/>
          </a:solidFill>
          <a:ln w="9525" cap="flat" cmpd="sng">
            <a:solidFill>
              <a:srgbClr val="DF6A2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3"/>
          <p:cNvSpPr txBox="1"/>
          <p:nvPr/>
        </p:nvSpPr>
        <p:spPr>
          <a:xfrm>
            <a:off x="9450386" y="5765800"/>
            <a:ext cx="2733675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#CivilServiceLive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@UKCivilService</a:t>
            </a:r>
          </a:p>
        </p:txBody>
      </p:sp>
      <p:pic>
        <p:nvPicPr>
          <p:cNvPr id="44" name="Shape 44" descr="csvision_ABrilliant-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50386" y="4248150"/>
            <a:ext cx="2024061" cy="15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/>
        </p:nvSpPr>
        <p:spPr>
          <a:xfrm>
            <a:off x="783000" y="2848500"/>
            <a:ext cx="3321000" cy="253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Career path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0400" y="2037349"/>
            <a:ext cx="7449700" cy="306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/>
        </p:nvSpPr>
        <p:spPr>
          <a:xfrm>
            <a:off x="783000" y="2848500"/>
            <a:ext cx="3321000" cy="253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Font typeface="Helvetica Neue"/>
              <a:buNone/>
            </a:pPr>
            <a:endParaRPr sz="3600" b="1">
              <a:solidFill>
                <a:srgbClr val="DF6A2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8" name="Shape 168" descr="Screen Shot 2017-05-24 at 11.01.1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1500" y="1282499"/>
            <a:ext cx="4594499" cy="463307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/>
        </p:nvSpPr>
        <p:spPr>
          <a:xfrm>
            <a:off x="1107000" y="2943000"/>
            <a:ext cx="4374000" cy="253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>
                <a:latin typeface="Helvetica Neue"/>
                <a:ea typeface="Helvetica Neue"/>
                <a:cs typeface="Helvetica Neue"/>
                <a:sym typeface="Helvetica Neue"/>
              </a:rPr>
              <a:t>Art of the Possible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/>
        </p:nvSpPr>
        <p:spPr>
          <a:xfrm>
            <a:off x="1383598" y="2620726"/>
            <a:ext cx="9092400" cy="218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6A2E"/>
              </a:buClr>
              <a:buSzPct val="25000"/>
              <a:buFont typeface="Arial"/>
              <a:buNone/>
            </a:pPr>
            <a:r>
              <a:rPr lang="en-US" sz="6200" b="1">
                <a:solidFill>
                  <a:srgbClr val="DF6A2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Questions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955675" y="2951140"/>
            <a:ext cx="7167600" cy="129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6A2E"/>
              </a:buClr>
              <a:buSzPct val="25000"/>
              <a:buFont typeface="Arial"/>
              <a:buNone/>
            </a:pPr>
            <a:r>
              <a:rPr lang="en-US" sz="3500" b="1">
                <a:solidFill>
                  <a:srgbClr val="DF6A2E"/>
                </a:solidFill>
              </a:rPr>
              <a:t>Thank you!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6A2E"/>
              </a:buClr>
              <a:buFont typeface="Arial"/>
              <a:buNone/>
            </a:pPr>
            <a:endParaRPr sz="3500" b="1">
              <a:solidFill>
                <a:srgbClr val="DF6A2E"/>
              </a:solidFill>
            </a:endParaRPr>
          </a:p>
        </p:txBody>
      </p:sp>
      <p:cxnSp>
        <p:nvCxnSpPr>
          <p:cNvPr id="180" name="Shape 180"/>
          <p:cNvCxnSpPr/>
          <p:nvPr/>
        </p:nvCxnSpPr>
        <p:spPr>
          <a:xfrm>
            <a:off x="779462" y="3105150"/>
            <a:ext cx="0" cy="897000"/>
          </a:xfrm>
          <a:prstGeom prst="straightConnector1">
            <a:avLst/>
          </a:prstGeom>
          <a:noFill/>
          <a:ln w="25400" cap="flat" cmpd="sng">
            <a:solidFill>
              <a:srgbClr val="DF6A2E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81" name="Shape 181"/>
          <p:cNvSpPr txBox="1"/>
          <p:nvPr/>
        </p:nvSpPr>
        <p:spPr>
          <a:xfrm>
            <a:off x="120650" y="5948362"/>
            <a:ext cx="4362300" cy="7175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Shape 182"/>
          <p:cNvSpPr txBox="1"/>
          <p:nvPr/>
        </p:nvSpPr>
        <p:spPr>
          <a:xfrm>
            <a:off x="9291636" y="0"/>
            <a:ext cx="2900400" cy="6858000"/>
          </a:xfrm>
          <a:prstGeom prst="rect">
            <a:avLst/>
          </a:prstGeom>
          <a:solidFill>
            <a:srgbClr val="DF6A2E"/>
          </a:solidFill>
          <a:ln w="9525" cap="flat" cmpd="sng">
            <a:solidFill>
              <a:srgbClr val="DF6A2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Shape 183"/>
          <p:cNvSpPr txBox="1"/>
          <p:nvPr/>
        </p:nvSpPr>
        <p:spPr>
          <a:xfrm>
            <a:off x="9450386" y="5765800"/>
            <a:ext cx="27336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#CivilServiceLive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@UKCivilService</a:t>
            </a:r>
          </a:p>
        </p:txBody>
      </p:sp>
      <p:pic>
        <p:nvPicPr>
          <p:cNvPr id="184" name="Shape 184" descr="csvision_ABrilliant-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50386" y="4248150"/>
            <a:ext cx="2024100" cy="151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Shape 49" descr="Screen Shot 2017-04-19 at 14.17.4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8900" y="1349999"/>
            <a:ext cx="6651273" cy="44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1410598" y="3160726"/>
            <a:ext cx="9092400" cy="218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6A2E"/>
              </a:buClr>
              <a:buSzPct val="25000"/>
              <a:buFont typeface="Arial"/>
              <a:buNone/>
            </a:pPr>
            <a:r>
              <a:rPr lang="en-US" sz="6200" b="1">
                <a:solidFill>
                  <a:srgbClr val="DF6A2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is data science?</a:t>
            </a:r>
            <a:r>
              <a:rPr lang="en-US" sz="3200" b="1">
                <a:solidFill>
                  <a:srgbClr val="DF6A2E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/>
        </p:nvSpPr>
        <p:spPr>
          <a:xfrm>
            <a:off x="897600" y="2445221"/>
            <a:ext cx="9335400" cy="3602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4800">
                <a:latin typeface="Helvetica Neue"/>
                <a:ea typeface="Helvetica Neue"/>
                <a:cs typeface="Helvetica Neue"/>
                <a:sym typeface="Helvetica Neue"/>
              </a:rPr>
              <a:t>The result of: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Mathematical/statistical theory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Very cheap computing resources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More data than ever before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742974" y="3029250"/>
            <a:ext cx="5426400" cy="125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>
                <a:solidFill>
                  <a:schemeClr val="dk1"/>
                </a:solidFill>
              </a:rPr>
              <a:t>Lots of venn diagrams...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Shape 65" descr="DataScienceVen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4900" y="1651022"/>
            <a:ext cx="5108400" cy="462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/>
        </p:nvSpPr>
        <p:spPr>
          <a:xfrm>
            <a:off x="1410598" y="3160726"/>
            <a:ext cx="9092400" cy="218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6A2E"/>
              </a:buClr>
              <a:buSzPct val="25000"/>
              <a:buFont typeface="Arial"/>
              <a:buNone/>
            </a:pPr>
            <a:r>
              <a:rPr lang="en-US" sz="6200" b="1">
                <a:solidFill>
                  <a:srgbClr val="DF6A2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is data science right now?</a:t>
            </a:r>
            <a:r>
              <a:rPr lang="en-US" sz="3200" b="1">
                <a:solidFill>
                  <a:srgbClr val="DF6A2E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/>
        </p:nvSpPr>
        <p:spPr>
          <a:xfrm>
            <a:off x="1410598" y="3160726"/>
            <a:ext cx="9092400" cy="218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6A2E"/>
              </a:buClr>
              <a:buFont typeface="Arial"/>
              <a:buNone/>
            </a:pPr>
            <a:endParaRPr/>
          </a:p>
        </p:txBody>
      </p:sp>
      <p:sp>
        <p:nvSpPr>
          <p:cNvPr id="83" name="Shape 83"/>
          <p:cNvSpPr txBox="1"/>
          <p:nvPr/>
        </p:nvSpPr>
        <p:spPr>
          <a:xfrm>
            <a:off x="2784475" y="1060450"/>
            <a:ext cx="7448400" cy="66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6A2E"/>
              </a:buClr>
              <a:buSzPct val="25000"/>
              <a:buFont typeface="Arial"/>
              <a:buNone/>
            </a:pPr>
            <a:r>
              <a:rPr lang="en-US" sz="3200" b="1">
                <a:solidFill>
                  <a:srgbClr val="DF6A2E"/>
                </a:solidFill>
              </a:rPr>
              <a:t>Predicting Norovirus using social media </a:t>
            </a:r>
          </a:p>
        </p:txBody>
      </p:sp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 l="2969"/>
          <a:stretch/>
        </p:blipFill>
        <p:spPr>
          <a:xfrm>
            <a:off x="6557450" y="2609625"/>
            <a:ext cx="4381800" cy="280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 rotWithShape="1">
          <a:blip r:embed="rId4">
            <a:alphaModFix/>
          </a:blip>
          <a:srcRect l="4003" t="4335" b="2233"/>
          <a:stretch/>
        </p:blipFill>
        <p:spPr>
          <a:xfrm>
            <a:off x="2058611" y="2324150"/>
            <a:ext cx="4168800" cy="370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410598" y="3160726"/>
            <a:ext cx="9092400" cy="218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6A2E"/>
              </a:buClr>
              <a:buFont typeface="Arial"/>
              <a:buNone/>
            </a:pPr>
            <a:endParaRPr/>
          </a:p>
        </p:txBody>
      </p:sp>
      <p:sp>
        <p:nvSpPr>
          <p:cNvPr id="98" name="Shape 98"/>
          <p:cNvSpPr txBox="1"/>
          <p:nvPr/>
        </p:nvSpPr>
        <p:spPr>
          <a:xfrm>
            <a:off x="2595475" y="1060450"/>
            <a:ext cx="8355000" cy="536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6A2E"/>
              </a:buClr>
              <a:buSzPct val="25000"/>
              <a:buFont typeface="Arial"/>
              <a:buNone/>
            </a:pPr>
            <a:r>
              <a:rPr lang="en-US" sz="3200" b="1">
                <a:solidFill>
                  <a:srgbClr val="DF6A2E"/>
                </a:solidFill>
              </a:rPr>
              <a:t>Sourcing appropriate land for schools  </a:t>
            </a:r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 b="18153"/>
          <a:stretch/>
        </p:blipFill>
        <p:spPr>
          <a:xfrm>
            <a:off x="2048100" y="2265475"/>
            <a:ext cx="8095799" cy="4142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134</Words>
  <Application>Microsoft Office PowerPoint</Application>
  <PresentationFormat>Custom</PresentationFormat>
  <Paragraphs>35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Helvetica Neue</vt:lpstr>
      <vt:lpstr>1_Office Theme</vt:lpstr>
      <vt:lpstr>3_Office Theme</vt:lpstr>
      <vt:lpstr>2_Office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Davies, Lisa</dc:creator>
  <cp:lastModifiedBy>Davies, Lisa</cp:lastModifiedBy>
  <cp:revision>4</cp:revision>
  <dcterms:modified xsi:type="dcterms:W3CDTF">2017-07-24T12:50:38Z</dcterms:modified>
</cp:coreProperties>
</file>