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1.xml" ContentType="application/vnd.openxmlformats-officedocument.drawingml.chart+xml"/>
  <Override PartName="/ppt/theme/themeOverride4.xml" ContentType="application/vnd.openxmlformats-officedocument.themeOverride+xml"/>
  <Override PartName="/ppt/charts/chart2.xml" ContentType="application/vnd.openxmlformats-officedocument.drawingml.chart+xml"/>
  <Override PartName="/ppt/theme/themeOverride5.xml" ContentType="application/vnd.openxmlformats-officedocument.themeOverride+xml"/>
  <Override PartName="/ppt/drawings/drawing1.xml" ContentType="application/vnd.openxmlformats-officedocument.drawingml.chartshapes+xml"/>
  <Override PartName="/ppt/theme/themeOverride6.xml" ContentType="application/vnd.openxmlformats-officedocument.themeOverride+xml"/>
  <Override PartName="/ppt/charts/chart3.xml" ContentType="application/vnd.openxmlformats-officedocument.drawingml.chart+xml"/>
  <Override PartName="/ppt/theme/themeOverride7.xml" ContentType="application/vnd.openxmlformats-officedocument.themeOverride+xml"/>
  <Override PartName="/ppt/drawings/drawing2.xml" ContentType="application/vnd.openxmlformats-officedocument.drawingml.chartshapes+xml"/>
  <Override PartName="/ppt/theme/themeOverride8.xml" ContentType="application/vnd.openxmlformats-officedocument.themeOverride+xml"/>
  <Override PartName="/ppt/charts/chart4.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theme/themeOverride10.xml" ContentType="application/vnd.openxmlformats-officedocument.themeOverride+xml"/>
  <Override PartName="/ppt/charts/chart5.xml" ContentType="application/vnd.openxmlformats-officedocument.drawingml.chart+xml"/>
  <Override PartName="/ppt/theme/themeOverride11.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theme/themeOverride12.xml" ContentType="application/vnd.openxmlformats-officedocument.themeOverride+xml"/>
  <Override PartName="/ppt/drawings/drawing5.xml" ContentType="application/vnd.openxmlformats-officedocument.drawingml.chartshapes+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4" r:id="rId3"/>
    <p:sldId id="271" r:id="rId4"/>
    <p:sldId id="275" r:id="rId5"/>
    <p:sldId id="276" r:id="rId6"/>
    <p:sldId id="277" r:id="rId7"/>
    <p:sldId id="278" r:id="rId8"/>
    <p:sldId id="279" r:id="rId9"/>
    <p:sldId id="288" r:id="rId10"/>
    <p:sldId id="280" r:id="rId11"/>
    <p:sldId id="281" r:id="rId12"/>
    <p:sldId id="282" r:id="rId13"/>
    <p:sldId id="266" r:id="rId14"/>
    <p:sldId id="269" r:id="rId15"/>
    <p:sldId id="267" r:id="rId16"/>
    <p:sldId id="268" r:id="rId17"/>
    <p:sldId id="285"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wen, Simeon" initials="BS" lastIdx="5" clrIdx="0"/>
  <p:cmAuthor id="1" name="Khatun, Mazida" initials="KM" lastIdx="2"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5" autoAdjust="0"/>
    <p:restoredTop sz="35386" autoAdjust="0"/>
  </p:normalViewPr>
  <p:slideViewPr>
    <p:cSldViewPr>
      <p:cViewPr varScale="1">
        <p:scale>
          <a:sx n="82" d="100"/>
          <a:sy n="82" d="100"/>
        </p:scale>
        <p:origin x="691"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4.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NDATA12\foxwen$\My%20Documents\consultation-%20New%20Version.xlsx" TargetMode="External"/><Relationship Id="rId1" Type="http://schemas.openxmlformats.org/officeDocument/2006/relationships/themeOverride" Target="../theme/themeOverride5.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NDATA12\foxwen$\My%20Documents\consultation-%20New%20Version.xlsx" TargetMode="External"/><Relationship Id="rId1" Type="http://schemas.openxmlformats.org/officeDocument/2006/relationships/themeOverride" Target="../theme/themeOverride7.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NDATA12\foxwen$\My%20Documents\consultation-%20New%20Version.xlsx" TargetMode="External"/><Relationship Id="rId1" Type="http://schemas.openxmlformats.org/officeDocument/2006/relationships/themeOverride" Target="../theme/themeOverride9.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NDATA12\foxwen$\My%20Documents\consultation-%20New%20Version.xlsx" TargetMode="External"/><Relationship Id="rId1" Type="http://schemas.openxmlformats.org/officeDocument/2006/relationships/themeOverride" Target="../theme/themeOverride11.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NDATA12\foxwen$\My%20Documents\consultation-%20New%20Version.xlsx" TargetMode="External"/><Relationship Id="rId1" Type="http://schemas.openxmlformats.org/officeDocument/2006/relationships/themeOverride" Target="../theme/themeOverride1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Satisfaction</a:t>
            </a:r>
            <a:r>
              <a:rPr lang="en-US" baseline="0"/>
              <a:t> with ONS</a:t>
            </a:r>
            <a:endParaRPr lang="en-US"/>
          </a:p>
        </c:rich>
      </c:tx>
      <c:layout/>
      <c:overlay val="0"/>
    </c:title>
    <c:autoTitleDeleted val="0"/>
    <c:plotArea>
      <c:layout/>
      <c:barChart>
        <c:barDir val="bar"/>
        <c:grouping val="clustered"/>
        <c:varyColors val="0"/>
        <c:ser>
          <c:idx val="0"/>
          <c:order val="0"/>
          <c:invertIfNegative val="0"/>
          <c:cat>
            <c:strRef>
              <c:f>Sheet1!$B$3:$B$7</c:f>
              <c:strCache>
                <c:ptCount val="5"/>
                <c:pt idx="0">
                  <c:v>Heloful</c:v>
                </c:pt>
                <c:pt idx="1">
                  <c:v>Communication</c:v>
                </c:pt>
                <c:pt idx="2">
                  <c:v>Performance</c:v>
                </c:pt>
                <c:pt idx="3">
                  <c:v>Quality</c:v>
                </c:pt>
                <c:pt idx="4">
                  <c:v>Trust</c:v>
                </c:pt>
              </c:strCache>
            </c:strRef>
          </c:cat>
          <c:val>
            <c:numRef>
              <c:f>Sheet1!$C$3:$C$7</c:f>
              <c:numCache>
                <c:formatCode>0%</c:formatCode>
                <c:ptCount val="5"/>
                <c:pt idx="0">
                  <c:v>0.75</c:v>
                </c:pt>
                <c:pt idx="1">
                  <c:v>0.76</c:v>
                </c:pt>
                <c:pt idx="2">
                  <c:v>0.84</c:v>
                </c:pt>
                <c:pt idx="3">
                  <c:v>0.83</c:v>
                </c:pt>
                <c:pt idx="4">
                  <c:v>0.88</c:v>
                </c:pt>
              </c:numCache>
            </c:numRef>
          </c:val>
        </c:ser>
        <c:dLbls>
          <c:showLegendKey val="0"/>
          <c:showVal val="0"/>
          <c:showCatName val="0"/>
          <c:showSerName val="0"/>
          <c:showPercent val="0"/>
          <c:showBubbleSize val="0"/>
        </c:dLbls>
        <c:gapWidth val="150"/>
        <c:axId val="172091552"/>
        <c:axId val="172182008"/>
      </c:barChart>
      <c:catAx>
        <c:axId val="172091552"/>
        <c:scaling>
          <c:orientation val="minMax"/>
        </c:scaling>
        <c:delete val="0"/>
        <c:axPos val="l"/>
        <c:numFmt formatCode="General" sourceLinked="0"/>
        <c:majorTickMark val="out"/>
        <c:minorTickMark val="none"/>
        <c:tickLblPos val="nextTo"/>
        <c:crossAx val="172182008"/>
        <c:crosses val="autoZero"/>
        <c:auto val="1"/>
        <c:lblAlgn val="ctr"/>
        <c:lblOffset val="100"/>
        <c:noMultiLvlLbl val="0"/>
      </c:catAx>
      <c:valAx>
        <c:axId val="172182008"/>
        <c:scaling>
          <c:orientation val="minMax"/>
          <c:max val="1"/>
          <c:min val="0"/>
        </c:scaling>
        <c:delete val="0"/>
        <c:axPos val="b"/>
        <c:majorGridlines/>
        <c:numFmt formatCode="0%" sourceLinked="1"/>
        <c:majorTickMark val="out"/>
        <c:minorTickMark val="none"/>
        <c:tickLblPos val="nextTo"/>
        <c:crossAx val="172091552"/>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888289029294421"/>
          <c:y val="0.2549617832739014"/>
          <c:w val="0.59129887815694149"/>
          <c:h val="0.66036347052935795"/>
        </c:manualLayout>
      </c:layout>
      <c:doughnutChart>
        <c:varyColors val="1"/>
        <c:ser>
          <c:idx val="0"/>
          <c:order val="0"/>
          <c:cat>
            <c:strRef>
              <c:f>'Responses %'!$A$5:$A$8</c:f>
              <c:strCache>
                <c:ptCount val="4"/>
                <c:pt idx="0">
                  <c:v>Trust</c:v>
                </c:pt>
                <c:pt idx="1">
                  <c:v>Not to trust</c:v>
                </c:pt>
                <c:pt idx="2">
                  <c:v>Neither </c:v>
                </c:pt>
                <c:pt idx="3">
                  <c:v>Not answered </c:v>
                </c:pt>
              </c:strCache>
            </c:strRef>
          </c:cat>
          <c:val>
            <c:numRef>
              <c:f>'Responses %'!$C$5:$C$8</c:f>
              <c:numCache>
                <c:formatCode>0.00%</c:formatCode>
                <c:ptCount val="4"/>
                <c:pt idx="0">
                  <c:v>0.8651685393258427</c:v>
                </c:pt>
                <c:pt idx="1">
                  <c:v>3.3707865168539401E-2</c:v>
                </c:pt>
                <c:pt idx="2">
                  <c:v>6.7415730337079094E-2</c:v>
                </c:pt>
                <c:pt idx="3">
                  <c:v>3.3707865168539401E-2</c:v>
                </c:pt>
              </c:numCache>
            </c:numRef>
          </c:val>
        </c:ser>
        <c:dLbls>
          <c:showLegendKey val="0"/>
          <c:showVal val="0"/>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3732345711587663"/>
          <c:y val="0.28220041523164124"/>
          <c:w val="0.47788171734008084"/>
          <c:h val="0.78313152243529371"/>
        </c:manualLayout>
      </c:layout>
      <c:doughnutChart>
        <c:varyColors val="1"/>
        <c:ser>
          <c:idx val="0"/>
          <c:order val="0"/>
          <c:cat>
            <c:strRef>
              <c:f>'Responses %'!$A$27:$A$30</c:f>
              <c:strCache>
                <c:ptCount val="4"/>
                <c:pt idx="0">
                  <c:v>Satisfied</c:v>
                </c:pt>
                <c:pt idx="1">
                  <c:v>Dissatisfied</c:v>
                </c:pt>
                <c:pt idx="2">
                  <c:v>Neither</c:v>
                </c:pt>
                <c:pt idx="3">
                  <c:v>Not answered</c:v>
                </c:pt>
              </c:strCache>
            </c:strRef>
          </c:cat>
          <c:val>
            <c:numRef>
              <c:f>'Responses %'!$C$27:$C$30</c:f>
              <c:numCache>
                <c:formatCode>0.00%</c:formatCode>
                <c:ptCount val="4"/>
                <c:pt idx="0">
                  <c:v>0.8202247191011236</c:v>
                </c:pt>
                <c:pt idx="1">
                  <c:v>5.6179775280898667E-2</c:v>
                </c:pt>
                <c:pt idx="2">
                  <c:v>0.10112359550561822</c:v>
                </c:pt>
                <c:pt idx="3">
                  <c:v>2.247191011235998E-2</c:v>
                </c:pt>
              </c:numCache>
            </c:numRef>
          </c:val>
        </c:ser>
        <c:dLbls>
          <c:showLegendKey val="0"/>
          <c:showVal val="0"/>
          <c:showCatName val="0"/>
          <c:showSerName val="0"/>
          <c:showPercent val="0"/>
          <c:showBubbleSize val="0"/>
          <c:showLeaderLines val="1"/>
        </c:dLbls>
        <c:firstSliceAng val="0"/>
        <c:holeSize val="50"/>
      </c:doughnutChart>
    </c:plotArea>
    <c:plotVisOnly val="1"/>
    <c:dispBlanksAs val="zero"/>
    <c:showDLblsOverMax val="0"/>
  </c:chart>
  <c:spPr>
    <a:ln>
      <a:noFill/>
    </a:ln>
  </c:spPr>
  <c:txPr>
    <a:bodyPr/>
    <a:lstStyle/>
    <a:p>
      <a:pPr>
        <a:defRPr sz="1200"/>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401334403133206"/>
          <c:y val="0.23181511393665938"/>
          <c:w val="0.52144993715941856"/>
          <c:h val="0.63126668927592056"/>
        </c:manualLayout>
      </c:layout>
      <c:doughnutChart>
        <c:varyColors val="1"/>
        <c:ser>
          <c:idx val="0"/>
          <c:order val="0"/>
          <c:cat>
            <c:strRef>
              <c:f>'Responses %'!$A$84:$A$87</c:f>
              <c:strCache>
                <c:ptCount val="4"/>
                <c:pt idx="0">
                  <c:v>Satisfied</c:v>
                </c:pt>
                <c:pt idx="1">
                  <c:v>Dissatisfied</c:v>
                </c:pt>
                <c:pt idx="2">
                  <c:v>Neither</c:v>
                </c:pt>
                <c:pt idx="3">
                  <c:v>Not Answered</c:v>
                </c:pt>
              </c:strCache>
            </c:strRef>
          </c:cat>
          <c:val>
            <c:numRef>
              <c:f>'Responses %'!$B$84:$B$87</c:f>
              <c:numCache>
                <c:formatCode>0.00%</c:formatCode>
                <c:ptCount val="4"/>
                <c:pt idx="0">
                  <c:v>0.8314606741573034</c:v>
                </c:pt>
                <c:pt idx="1">
                  <c:v>6.7415730337079094E-2</c:v>
                </c:pt>
                <c:pt idx="2">
                  <c:v>7.8651685393258425E-2</c:v>
                </c:pt>
                <c:pt idx="3">
                  <c:v>2.247191011235998E-2</c:v>
                </c:pt>
              </c:numCache>
            </c:numRef>
          </c:val>
        </c:ser>
        <c:dLbls>
          <c:showLegendKey val="0"/>
          <c:showVal val="0"/>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8083380999322747"/>
          <c:y val="0.19233192513404337"/>
          <c:w val="0.82378957169460065"/>
          <c:h val="0.67559018664334136"/>
        </c:manualLayout>
      </c:layout>
      <c:doughnutChart>
        <c:varyColors val="1"/>
        <c:ser>
          <c:idx val="0"/>
          <c:order val="0"/>
          <c:cat>
            <c:strRef>
              <c:f>'Responses %'!$A$45:$A$48</c:f>
              <c:strCache>
                <c:ptCount val="4"/>
                <c:pt idx="0">
                  <c:v>Satisfied</c:v>
                </c:pt>
                <c:pt idx="1">
                  <c:v>Dissatisfied</c:v>
                </c:pt>
                <c:pt idx="2">
                  <c:v>Neither</c:v>
                </c:pt>
                <c:pt idx="3">
                  <c:v>Not answered</c:v>
                </c:pt>
              </c:strCache>
            </c:strRef>
          </c:cat>
          <c:val>
            <c:numRef>
              <c:f>'Responses %'!$C$45:$C$48</c:f>
              <c:numCache>
                <c:formatCode>0.00%</c:formatCode>
                <c:ptCount val="4"/>
                <c:pt idx="0">
                  <c:v>0.73033707865168562</c:v>
                </c:pt>
                <c:pt idx="1">
                  <c:v>4.49438202247191E-2</c:v>
                </c:pt>
                <c:pt idx="2">
                  <c:v>0.21348314606741747</c:v>
                </c:pt>
                <c:pt idx="3">
                  <c:v>1.1235955056179775E-2</c:v>
                </c:pt>
              </c:numCache>
            </c:numRef>
          </c:val>
        </c:ser>
        <c:dLbls>
          <c:showLegendKey val="0"/>
          <c:showVal val="0"/>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42327017428172"/>
          <c:y val="5.1821816546128996E-2"/>
          <c:w val="0.54154801299959276"/>
          <c:h val="0.85374253809197365"/>
        </c:manualLayout>
      </c:layout>
      <c:doughnutChart>
        <c:varyColors val="1"/>
        <c:ser>
          <c:idx val="0"/>
          <c:order val="0"/>
          <c:cat>
            <c:strRef>
              <c:f>'Responses %'!$A$62:$A$66</c:f>
              <c:strCache>
                <c:ptCount val="5"/>
                <c:pt idx="0">
                  <c:v>Helpful</c:v>
                </c:pt>
                <c:pt idx="1">
                  <c:v>Unhelpful</c:v>
                </c:pt>
                <c:pt idx="2">
                  <c:v>Neither</c:v>
                </c:pt>
                <c:pt idx="3">
                  <c:v>Don’t know</c:v>
                </c:pt>
                <c:pt idx="4">
                  <c:v>Not answered</c:v>
                </c:pt>
              </c:strCache>
            </c:strRef>
          </c:cat>
          <c:val>
            <c:numRef>
              <c:f>'Responses %'!$C$62:$C$66</c:f>
              <c:numCache>
                <c:formatCode>0.00%</c:formatCode>
                <c:ptCount val="5"/>
                <c:pt idx="0">
                  <c:v>0.7528089887640449</c:v>
                </c:pt>
                <c:pt idx="1">
                  <c:v>5.6179775280898667E-2</c:v>
                </c:pt>
                <c:pt idx="2">
                  <c:v>0.10112359550561822</c:v>
                </c:pt>
                <c:pt idx="3">
                  <c:v>5.6179775280898667E-2</c:v>
                </c:pt>
                <c:pt idx="4">
                  <c:v>3.3707865168539401E-2</c:v>
                </c:pt>
              </c:numCache>
            </c:numRef>
          </c:val>
        </c:ser>
        <c:dLbls>
          <c:showLegendKey val="0"/>
          <c:showVal val="0"/>
          <c:showCatName val="0"/>
          <c:showSerName val="0"/>
          <c:showPercent val="0"/>
          <c:showBubbleSize val="0"/>
          <c:showLeaderLines val="1"/>
        </c:dLbls>
        <c:firstSliceAng val="0"/>
        <c:holeSize val="50"/>
      </c:doughnutChart>
    </c:plotArea>
    <c:plotVisOnly val="1"/>
    <c:dispBlanksAs val="zero"/>
    <c:showDLblsOverMax val="0"/>
  </c:chart>
  <c:spPr>
    <a:noFill/>
    <a:ln>
      <a:no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0.39024</cdr:x>
      <cdr:y>0.36207</cdr:y>
    </cdr:from>
    <cdr:to>
      <cdr:x>0.61981</cdr:x>
      <cdr:y>0.78139</cdr:y>
    </cdr:to>
    <cdr:sp macro="" textlink="">
      <cdr:nvSpPr>
        <cdr:cNvPr id="2" name="TextBox 1"/>
        <cdr:cNvSpPr txBox="1"/>
      </cdr:nvSpPr>
      <cdr:spPr>
        <a:xfrm xmlns:a="http://schemas.openxmlformats.org/drawingml/2006/main">
          <a:off x="2304256" y="1512168"/>
          <a:ext cx="1355531" cy="1751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200" b="1" dirty="0">
            <a:latin typeface="Arial" pitchFamily="34" charset="0"/>
            <a:cs typeface="Arial" pitchFamily="34" charset="0"/>
          </a:endParaRPr>
        </a:p>
        <a:p xmlns:a="http://schemas.openxmlformats.org/drawingml/2006/main">
          <a:pPr algn="ctr"/>
          <a:endParaRPr lang="en-US" sz="1200" b="1" dirty="0" smtClean="0">
            <a:latin typeface="Arial" pitchFamily="34" charset="0"/>
            <a:cs typeface="Arial" pitchFamily="34" charset="0"/>
          </a:endParaRPr>
        </a:p>
        <a:p xmlns:a="http://schemas.openxmlformats.org/drawingml/2006/main">
          <a:pPr algn="ctr"/>
          <a:endParaRPr lang="en-US" sz="1200" b="1" dirty="0">
            <a:latin typeface="Arial" pitchFamily="34" charset="0"/>
            <a:cs typeface="Arial" pitchFamily="34" charset="0"/>
          </a:endParaRPr>
        </a:p>
        <a:p xmlns:a="http://schemas.openxmlformats.org/drawingml/2006/main">
          <a:pPr algn="ctr"/>
          <a:r>
            <a:rPr lang="en-US" sz="1800" b="1" dirty="0" smtClean="0">
              <a:latin typeface="Arial" pitchFamily="34" charset="0"/>
              <a:cs typeface="Arial" pitchFamily="34" charset="0"/>
            </a:rPr>
            <a:t>88%</a:t>
          </a:r>
          <a:r>
            <a:rPr lang="en-US" sz="1800" b="1" baseline="0" dirty="0" smtClean="0">
              <a:latin typeface="Arial" pitchFamily="34" charset="0"/>
              <a:cs typeface="Arial" pitchFamily="34" charset="0"/>
            </a:rPr>
            <a:t> </a:t>
          </a:r>
          <a:r>
            <a:rPr lang="en-US" sz="1800" b="1" dirty="0">
              <a:solidFill>
                <a:srgbClr val="FF0000"/>
              </a:solidFill>
              <a:latin typeface="Arial" pitchFamily="34" charset="0"/>
              <a:cs typeface="Arial" pitchFamily="34" charset="0"/>
            </a:rPr>
            <a:t>t</a:t>
          </a:r>
          <a:r>
            <a:rPr lang="en-US" sz="1800" b="1" dirty="0" smtClean="0">
              <a:solidFill>
                <a:srgbClr val="FF0000"/>
              </a:solidFill>
              <a:latin typeface="Arial" pitchFamily="34" charset="0"/>
              <a:cs typeface="Arial" pitchFamily="34" charset="0"/>
            </a:rPr>
            <a:t>rust </a:t>
          </a:r>
          <a:r>
            <a:rPr lang="en-US" sz="1800" b="1" dirty="0">
              <a:solidFill>
                <a:srgbClr val="FF0000"/>
              </a:solidFill>
              <a:latin typeface="Arial" pitchFamily="34" charset="0"/>
              <a:cs typeface="Arial" pitchFamily="34" charset="0"/>
            </a:rPr>
            <a:t>ONS</a:t>
          </a:r>
          <a:r>
            <a:rPr lang="en-US" sz="1800" b="1" dirty="0">
              <a:latin typeface="Arial" pitchFamily="34" charset="0"/>
              <a:cs typeface="Arial" pitchFamily="34" charset="0"/>
            </a:rPr>
            <a:t> in 2016/17</a:t>
          </a:r>
        </a:p>
      </cdr:txBody>
    </cdr:sp>
  </cdr:relSizeAnchor>
  <cdr:relSizeAnchor xmlns:cdr="http://schemas.openxmlformats.org/drawingml/2006/chartDrawing">
    <cdr:from>
      <cdr:x>0.42934</cdr:x>
      <cdr:y>0.80667</cdr:y>
    </cdr:from>
    <cdr:to>
      <cdr:x>0.54925</cdr:x>
      <cdr:y>0.88167</cdr:y>
    </cdr:to>
    <cdr:sp macro="" textlink="">
      <cdr:nvSpPr>
        <cdr:cNvPr id="5" name="TextBox 4"/>
        <cdr:cNvSpPr txBox="1"/>
      </cdr:nvSpPr>
      <cdr:spPr>
        <a:xfrm xmlns:a="http://schemas.openxmlformats.org/drawingml/2006/main">
          <a:off x="3055620" y="3688080"/>
          <a:ext cx="853440" cy="342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0.41756</cdr:x>
      <cdr:y>0.805</cdr:y>
    </cdr:from>
    <cdr:to>
      <cdr:x>0.54497</cdr:x>
      <cdr:y>0.89333</cdr:y>
    </cdr:to>
    <cdr:sp macro="" textlink="">
      <cdr:nvSpPr>
        <cdr:cNvPr id="6" name="TextBox 5"/>
        <cdr:cNvSpPr txBox="1"/>
      </cdr:nvSpPr>
      <cdr:spPr>
        <a:xfrm xmlns:a="http://schemas.openxmlformats.org/drawingml/2006/main">
          <a:off x="2465548" y="3362054"/>
          <a:ext cx="752312" cy="3689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solidFill>
              <a:schemeClr val="bg1"/>
            </a:solidFill>
          </a:endParaRPr>
        </a:p>
      </cdr:txBody>
    </cdr:sp>
  </cdr:relSizeAnchor>
  <cdr:relSizeAnchor xmlns:cdr="http://schemas.openxmlformats.org/drawingml/2006/chartDrawing">
    <cdr:from>
      <cdr:x>0.21951</cdr:x>
      <cdr:y>0.31034</cdr:y>
    </cdr:from>
    <cdr:to>
      <cdr:x>0.31844</cdr:x>
      <cdr:y>0.34182</cdr:y>
    </cdr:to>
    <cdr:sp macro="" textlink="">
      <cdr:nvSpPr>
        <cdr:cNvPr id="14" name="Straight Arrow Connector 13"/>
        <cdr:cNvSpPr/>
      </cdr:nvSpPr>
      <cdr:spPr>
        <a:xfrm xmlns:a="http://schemas.openxmlformats.org/drawingml/2006/main">
          <a:off x="1296146" y="1296144"/>
          <a:ext cx="584128" cy="13144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cdr:x>
      <cdr:y>0.12069</cdr:y>
    </cdr:from>
    <cdr:to>
      <cdr:x>0.51219</cdr:x>
      <cdr:y>0.22414</cdr:y>
    </cdr:to>
    <cdr:sp macro="" textlink="">
      <cdr:nvSpPr>
        <cdr:cNvPr id="15" name="Straight Arrow Connector 14"/>
        <cdr:cNvSpPr/>
      </cdr:nvSpPr>
      <cdr:spPr>
        <a:xfrm xmlns:a="http://schemas.openxmlformats.org/drawingml/2006/main" flipH="1">
          <a:off x="2952326" y="504056"/>
          <a:ext cx="72009" cy="432049"/>
        </a:xfrm>
        <a:prstGeom xmlns:a="http://schemas.openxmlformats.org/drawingml/2006/main" prst="straightConnector1">
          <a:avLst/>
        </a:prstGeom>
        <a:noFill xmlns:a="http://schemas.openxmlformats.org/drawingml/2006/main"/>
        <a:ln xmlns:a="http://schemas.openxmlformats.org/drawingml/2006/main" w="9525" cap="flat" cmpd="sng" algn="ctr">
          <a:solidFill>
            <a:srgbClr val="4F81BD">
              <a:shade val="95000"/>
              <a:satMod val="105000"/>
            </a:srgbClr>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dirty="0"/>
        </a:p>
      </cdr:txBody>
    </cdr:sp>
  </cdr:relSizeAnchor>
  <cdr:relSizeAnchor xmlns:cdr="http://schemas.openxmlformats.org/drawingml/2006/chartDrawing">
    <cdr:from>
      <cdr:x>0.28049</cdr:x>
      <cdr:y>0.15517</cdr:y>
    </cdr:from>
    <cdr:to>
      <cdr:x>0.36765</cdr:x>
      <cdr:y>0.27586</cdr:y>
    </cdr:to>
    <cdr:sp macro="" textlink="">
      <cdr:nvSpPr>
        <cdr:cNvPr id="16" name="Straight Arrow Connector 15"/>
        <cdr:cNvSpPr/>
      </cdr:nvSpPr>
      <cdr:spPr>
        <a:xfrm xmlns:a="http://schemas.openxmlformats.org/drawingml/2006/main">
          <a:off x="1656184" y="648072"/>
          <a:ext cx="514645" cy="504056"/>
        </a:xfrm>
        <a:prstGeom xmlns:a="http://schemas.openxmlformats.org/drawingml/2006/main" prst="straightConnector1">
          <a:avLst/>
        </a:prstGeom>
        <a:noFill xmlns:a="http://schemas.openxmlformats.org/drawingml/2006/main"/>
        <a:ln xmlns:a="http://schemas.openxmlformats.org/drawingml/2006/main" w="9525" cap="flat" cmpd="sng" algn="ctr">
          <a:solidFill>
            <a:srgbClr val="4F81BD">
              <a:shade val="95000"/>
              <a:satMod val="105000"/>
            </a:srgbClr>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dirty="0"/>
        </a:p>
      </cdr:txBody>
    </cdr:sp>
  </cdr:relSizeAnchor>
  <cdr:relSizeAnchor xmlns:cdr="http://schemas.openxmlformats.org/drawingml/2006/chartDrawing">
    <cdr:from>
      <cdr:x>0</cdr:x>
      <cdr:y>0.22414</cdr:y>
    </cdr:from>
    <cdr:to>
      <cdr:x>0.28423</cdr:x>
      <cdr:y>0.45525</cdr:y>
    </cdr:to>
    <cdr:sp macro="" textlink="">
      <cdr:nvSpPr>
        <cdr:cNvPr id="18" name="TextBox 17"/>
        <cdr:cNvSpPr txBox="1"/>
      </cdr:nvSpPr>
      <cdr:spPr>
        <a:xfrm xmlns:a="http://schemas.openxmlformats.org/drawingml/2006/main">
          <a:off x="-864096" y="936104"/>
          <a:ext cx="1391745" cy="96522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3% </a:t>
          </a:r>
          <a:r>
            <a:rPr lang="en-US" sz="2000" dirty="0">
              <a:latin typeface="Arial" pitchFamily="34" charset="0"/>
              <a:cs typeface="Arial" pitchFamily="34" charset="0"/>
            </a:rPr>
            <a:t>do not trust ONS</a:t>
          </a:r>
          <a:r>
            <a:rPr lang="en-US" sz="2000" baseline="0" dirty="0">
              <a:latin typeface="Arial" pitchFamily="34" charset="0"/>
              <a:cs typeface="Arial" pitchFamily="34" charset="0"/>
            </a:rPr>
            <a:t> </a:t>
          </a:r>
          <a:endParaRPr lang="en-US" sz="2000" dirty="0">
            <a:latin typeface="Arial" pitchFamily="34" charset="0"/>
            <a:cs typeface="Arial" pitchFamily="34" charset="0"/>
          </a:endParaRPr>
        </a:p>
      </cdr:txBody>
    </cdr:sp>
  </cdr:relSizeAnchor>
  <cdr:relSizeAnchor xmlns:cdr="http://schemas.openxmlformats.org/drawingml/2006/chartDrawing">
    <cdr:from>
      <cdr:x>0.13235</cdr:x>
      <cdr:y>0.04651</cdr:y>
    </cdr:from>
    <cdr:to>
      <cdr:x>0.45283</cdr:x>
      <cdr:y>0.16279</cdr:y>
    </cdr:to>
    <cdr:sp macro="" textlink="">
      <cdr:nvSpPr>
        <cdr:cNvPr id="19" name="TextBox 18"/>
        <cdr:cNvSpPr txBox="1"/>
      </cdr:nvSpPr>
      <cdr:spPr>
        <a:xfrm xmlns:a="http://schemas.openxmlformats.org/drawingml/2006/main">
          <a:off x="648072" y="194247"/>
          <a:ext cx="1569230" cy="4856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7% </a:t>
          </a:r>
          <a:r>
            <a:rPr lang="en-US" sz="2000" dirty="0" smtClean="0">
              <a:latin typeface="Arial" pitchFamily="34" charset="0"/>
              <a:cs typeface="Arial" pitchFamily="34" charset="0"/>
            </a:rPr>
            <a:t>neither</a:t>
          </a:r>
          <a:endParaRPr lang="en-US" sz="2000" dirty="0">
            <a:latin typeface="Arial" pitchFamily="34" charset="0"/>
            <a:cs typeface="Arial" pitchFamily="34" charset="0"/>
          </a:endParaRPr>
        </a:p>
      </cdr:txBody>
    </cdr:sp>
  </cdr:relSizeAnchor>
  <cdr:relSizeAnchor xmlns:cdr="http://schemas.openxmlformats.org/drawingml/2006/chartDrawing">
    <cdr:from>
      <cdr:x>0.45122</cdr:x>
      <cdr:y>0.03448</cdr:y>
    </cdr:from>
    <cdr:to>
      <cdr:x>0.84744</cdr:x>
      <cdr:y>0.15076</cdr:y>
    </cdr:to>
    <cdr:sp macro="" textlink="">
      <cdr:nvSpPr>
        <cdr:cNvPr id="20" name="TextBox 19"/>
        <cdr:cNvSpPr txBox="1"/>
      </cdr:nvSpPr>
      <cdr:spPr>
        <a:xfrm xmlns:a="http://schemas.openxmlformats.org/drawingml/2006/main">
          <a:off x="2664296" y="144016"/>
          <a:ext cx="2339543" cy="4856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3% </a:t>
          </a:r>
          <a:r>
            <a:rPr lang="en-US" sz="2000" dirty="0">
              <a:latin typeface="Arial" pitchFamily="34" charset="0"/>
              <a:cs typeface="Arial" pitchFamily="34" charset="0"/>
            </a:rPr>
            <a:t>did not </a:t>
          </a:r>
          <a:r>
            <a:rPr lang="en-US" sz="2000" dirty="0" smtClean="0">
              <a:latin typeface="Arial" pitchFamily="34" charset="0"/>
              <a:cs typeface="Arial" pitchFamily="34" charset="0"/>
            </a:rPr>
            <a:t>answer</a:t>
          </a:r>
          <a:endParaRPr lang="en-US" sz="2000" dirty="0">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0.4625</cdr:x>
      <cdr:y>0.42188</cdr:y>
    </cdr:from>
    <cdr:to>
      <cdr:x>0.6944</cdr:x>
      <cdr:y>0.70397</cdr:y>
    </cdr:to>
    <cdr:sp macro="" textlink="">
      <cdr:nvSpPr>
        <cdr:cNvPr id="2" name="TextBox 1"/>
        <cdr:cNvSpPr txBox="1"/>
      </cdr:nvSpPr>
      <cdr:spPr>
        <a:xfrm xmlns:a="http://schemas.openxmlformats.org/drawingml/2006/main">
          <a:off x="2664296" y="1944216"/>
          <a:ext cx="1335893" cy="1300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200" b="1" dirty="0" smtClean="0">
            <a:latin typeface="Arial" pitchFamily="34" charset="0"/>
            <a:cs typeface="Arial" pitchFamily="34" charset="0"/>
          </a:endParaRPr>
        </a:p>
        <a:p xmlns:a="http://schemas.openxmlformats.org/drawingml/2006/main">
          <a:pPr algn="ctr"/>
          <a:endParaRPr lang="en-US" sz="1200" b="1" dirty="0">
            <a:latin typeface="Arial" pitchFamily="34" charset="0"/>
            <a:cs typeface="Arial" pitchFamily="34" charset="0"/>
          </a:endParaRPr>
        </a:p>
        <a:p xmlns:a="http://schemas.openxmlformats.org/drawingml/2006/main">
          <a:pPr algn="ctr"/>
          <a:r>
            <a:rPr lang="en-US" sz="1800" b="1" dirty="0" smtClean="0">
              <a:latin typeface="Arial" pitchFamily="34" charset="0"/>
              <a:cs typeface="Arial" pitchFamily="34" charset="0"/>
            </a:rPr>
            <a:t>83% </a:t>
          </a:r>
          <a:r>
            <a:rPr lang="en-US" sz="1800" b="1" dirty="0">
              <a:solidFill>
                <a:srgbClr val="FF0000"/>
              </a:solidFill>
              <a:latin typeface="Arial" pitchFamily="34" charset="0"/>
              <a:cs typeface="Arial" pitchFamily="34" charset="0"/>
            </a:rPr>
            <a:t>s</a:t>
          </a:r>
          <a:r>
            <a:rPr lang="en-US" sz="1800" b="1" dirty="0" smtClean="0">
              <a:solidFill>
                <a:srgbClr val="FF0000"/>
              </a:solidFill>
              <a:latin typeface="Arial" pitchFamily="34" charset="0"/>
              <a:cs typeface="Arial" pitchFamily="34" charset="0"/>
            </a:rPr>
            <a:t>atisfied</a:t>
          </a:r>
          <a:r>
            <a:rPr lang="en-US" sz="1800" b="1" dirty="0" smtClean="0">
              <a:latin typeface="Arial" pitchFamily="34" charset="0"/>
              <a:cs typeface="Arial" pitchFamily="34" charset="0"/>
            </a:rPr>
            <a:t> </a:t>
          </a:r>
          <a:r>
            <a:rPr lang="en-US" sz="1800" b="1" dirty="0">
              <a:latin typeface="Arial" pitchFamily="34" charset="0"/>
              <a:cs typeface="Arial" pitchFamily="34" charset="0"/>
            </a:rPr>
            <a:t>in 2016/17</a:t>
          </a:r>
        </a:p>
      </cdr:txBody>
    </cdr:sp>
  </cdr:relSizeAnchor>
  <cdr:relSizeAnchor xmlns:cdr="http://schemas.openxmlformats.org/drawingml/2006/chartDrawing">
    <cdr:from>
      <cdr:x>0.11592</cdr:x>
      <cdr:y>0.25833</cdr:y>
    </cdr:from>
    <cdr:to>
      <cdr:x>0.23045</cdr:x>
      <cdr:y>0.45556</cdr:y>
    </cdr:to>
    <cdr:sp macro="" textlink="">
      <cdr:nvSpPr>
        <cdr:cNvPr id="3" name="TextBox 2"/>
        <cdr:cNvSpPr txBox="1"/>
      </cdr:nvSpPr>
      <cdr:spPr>
        <a:xfrm xmlns:a="http://schemas.openxmlformats.org/drawingml/2006/main">
          <a:off x="632460" y="708660"/>
          <a:ext cx="624840" cy="5410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0.23404</cdr:y>
    </cdr:from>
    <cdr:to>
      <cdr:x>0.36569</cdr:x>
      <cdr:y>0.34375</cdr:y>
    </cdr:to>
    <cdr:sp macro="" textlink="">
      <cdr:nvSpPr>
        <cdr:cNvPr id="4" name="TextBox 3"/>
        <cdr:cNvSpPr txBox="1"/>
      </cdr:nvSpPr>
      <cdr:spPr>
        <a:xfrm xmlns:a="http://schemas.openxmlformats.org/drawingml/2006/main">
          <a:off x="0" y="1078576"/>
          <a:ext cx="2106608" cy="505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Arial" pitchFamily="34" charset="0"/>
              <a:cs typeface="Arial" pitchFamily="34" charset="0"/>
            </a:rPr>
            <a:t>6</a:t>
          </a:r>
          <a:r>
            <a:rPr lang="en-US" sz="2000" b="1" dirty="0" smtClean="0">
              <a:latin typeface="Arial" pitchFamily="34" charset="0"/>
              <a:cs typeface="Arial" pitchFamily="34" charset="0"/>
            </a:rPr>
            <a:t>% </a:t>
          </a:r>
          <a:r>
            <a:rPr lang="en-US" sz="2000" dirty="0">
              <a:latin typeface="Arial" pitchFamily="34" charset="0"/>
              <a:cs typeface="Arial" pitchFamily="34" charset="0"/>
            </a:rPr>
            <a:t>d</a:t>
          </a:r>
          <a:r>
            <a:rPr lang="en-US" sz="2000" dirty="0" smtClean="0">
              <a:latin typeface="Arial" pitchFamily="34" charset="0"/>
              <a:cs typeface="Arial" pitchFamily="34" charset="0"/>
            </a:rPr>
            <a:t>issatisfied</a:t>
          </a:r>
          <a:endParaRPr lang="en-US" sz="2000" dirty="0">
            <a:latin typeface="Arial" pitchFamily="34" charset="0"/>
            <a:cs typeface="Arial" pitchFamily="34" charset="0"/>
          </a:endParaRPr>
        </a:p>
      </cdr:txBody>
    </cdr:sp>
  </cdr:relSizeAnchor>
  <cdr:relSizeAnchor xmlns:cdr="http://schemas.openxmlformats.org/drawingml/2006/chartDrawing">
    <cdr:from>
      <cdr:x>0.2588</cdr:x>
      <cdr:y>0.08511</cdr:y>
    </cdr:from>
    <cdr:to>
      <cdr:x>0.75855</cdr:x>
      <cdr:y>0.25532</cdr:y>
    </cdr:to>
    <cdr:sp macro="" textlink="">
      <cdr:nvSpPr>
        <cdr:cNvPr id="5" name="TextBox 4"/>
        <cdr:cNvSpPr txBox="1"/>
      </cdr:nvSpPr>
      <cdr:spPr>
        <a:xfrm xmlns:a="http://schemas.openxmlformats.org/drawingml/2006/main">
          <a:off x="1043598" y="288044"/>
          <a:ext cx="2015215" cy="5760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10</a:t>
          </a:r>
          <a:r>
            <a:rPr lang="en-US" sz="2000" dirty="0" smtClean="0">
              <a:latin typeface="Arial" pitchFamily="34" charset="0"/>
              <a:cs typeface="Arial" pitchFamily="34" charset="0"/>
            </a:rPr>
            <a:t>% neither</a:t>
          </a:r>
          <a:endParaRPr lang="en-US" sz="2000" dirty="0">
            <a:latin typeface="Arial" pitchFamily="34" charset="0"/>
            <a:cs typeface="Arial" pitchFamily="34" charset="0"/>
          </a:endParaRPr>
        </a:p>
      </cdr:txBody>
    </cdr:sp>
  </cdr:relSizeAnchor>
  <cdr:relSizeAnchor xmlns:cdr="http://schemas.openxmlformats.org/drawingml/2006/chartDrawing">
    <cdr:from>
      <cdr:x>0.575</cdr:x>
      <cdr:y>0.10938</cdr:y>
    </cdr:from>
    <cdr:to>
      <cdr:x>0.97691</cdr:x>
      <cdr:y>0.21575</cdr:y>
    </cdr:to>
    <cdr:sp macro="" textlink="">
      <cdr:nvSpPr>
        <cdr:cNvPr id="6" name="TextBox 5"/>
        <cdr:cNvSpPr txBox="1"/>
      </cdr:nvSpPr>
      <cdr:spPr>
        <a:xfrm xmlns:a="http://schemas.openxmlformats.org/drawingml/2006/main">
          <a:off x="3312368" y="504056"/>
          <a:ext cx="2315258" cy="4902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2% </a:t>
          </a:r>
          <a:r>
            <a:rPr lang="en-US" sz="2000" dirty="0">
              <a:latin typeface="Arial" pitchFamily="34" charset="0"/>
              <a:cs typeface="Arial" pitchFamily="34" charset="0"/>
            </a:rPr>
            <a:t>did not answer </a:t>
          </a:r>
        </a:p>
      </cdr:txBody>
    </cdr:sp>
  </cdr:relSizeAnchor>
  <cdr:relSizeAnchor xmlns:cdr="http://schemas.openxmlformats.org/drawingml/2006/chartDrawing">
    <cdr:from>
      <cdr:x>0.575</cdr:x>
      <cdr:y>0.1875</cdr:y>
    </cdr:from>
    <cdr:to>
      <cdr:x>0.6125</cdr:x>
      <cdr:y>0.28125</cdr:y>
    </cdr:to>
    <cdr:sp macro="" textlink="">
      <cdr:nvSpPr>
        <cdr:cNvPr id="8" name="Straight Arrow Connector 7"/>
        <cdr:cNvSpPr/>
      </cdr:nvSpPr>
      <cdr:spPr>
        <a:xfrm xmlns:a="http://schemas.openxmlformats.org/drawingml/2006/main" flipH="1">
          <a:off x="3312368" y="864097"/>
          <a:ext cx="216024" cy="43204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0.40166</cdr:x>
      <cdr:y>0.17021</cdr:y>
    </cdr:from>
    <cdr:to>
      <cdr:x>0.45</cdr:x>
      <cdr:y>0.32813</cdr:y>
    </cdr:to>
    <cdr:sp macro="" textlink="">
      <cdr:nvSpPr>
        <cdr:cNvPr id="11" name="Straight Arrow Connector 10"/>
        <cdr:cNvSpPr/>
      </cdr:nvSpPr>
      <cdr:spPr>
        <a:xfrm xmlns:a="http://schemas.openxmlformats.org/drawingml/2006/main">
          <a:off x="2313819" y="784415"/>
          <a:ext cx="278469" cy="727753"/>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0.16977</cdr:x>
      <cdr:y>0.31915</cdr:y>
    </cdr:from>
    <cdr:to>
      <cdr:x>0.3625</cdr:x>
      <cdr:y>0.42188</cdr:y>
    </cdr:to>
    <cdr:sp macro="" textlink="">
      <cdr:nvSpPr>
        <cdr:cNvPr id="13" name="Straight Arrow Connector 12"/>
        <cdr:cNvSpPr/>
      </cdr:nvSpPr>
      <cdr:spPr>
        <a:xfrm xmlns:a="http://schemas.openxmlformats.org/drawingml/2006/main">
          <a:off x="977984" y="1470807"/>
          <a:ext cx="1110248" cy="47340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0.38158</cdr:x>
      <cdr:y>0.41176</cdr:y>
    </cdr:from>
    <cdr:to>
      <cdr:x>0.62371</cdr:x>
      <cdr:y>0.69176</cdr:y>
    </cdr:to>
    <cdr:sp macro="" textlink="">
      <cdr:nvSpPr>
        <cdr:cNvPr id="2" name="TextBox 1"/>
        <cdr:cNvSpPr txBox="1"/>
      </cdr:nvSpPr>
      <cdr:spPr>
        <a:xfrm xmlns:a="http://schemas.openxmlformats.org/drawingml/2006/main">
          <a:off x="2088232" y="2016224"/>
          <a:ext cx="1325077" cy="13710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200" b="1" dirty="0" smtClean="0">
            <a:latin typeface="Arial" pitchFamily="34" charset="0"/>
            <a:cs typeface="Arial" pitchFamily="34" charset="0"/>
          </a:endParaRPr>
        </a:p>
        <a:p xmlns:a="http://schemas.openxmlformats.org/drawingml/2006/main">
          <a:pPr algn="ctr"/>
          <a:r>
            <a:rPr lang="en-US" sz="1800" b="1" dirty="0" smtClean="0">
              <a:latin typeface="Arial" pitchFamily="34" charset="0"/>
              <a:cs typeface="Arial" pitchFamily="34" charset="0"/>
            </a:rPr>
            <a:t>84% </a:t>
          </a:r>
          <a:r>
            <a:rPr lang="en-US" sz="1800" b="1" dirty="0">
              <a:solidFill>
                <a:srgbClr val="FF0000"/>
              </a:solidFill>
              <a:latin typeface="Arial" pitchFamily="34" charset="0"/>
              <a:cs typeface="Arial" pitchFamily="34" charset="0"/>
            </a:rPr>
            <a:t>satisfied</a:t>
          </a:r>
          <a:r>
            <a:rPr lang="en-US" sz="1800" b="1" dirty="0">
              <a:latin typeface="Arial" pitchFamily="34" charset="0"/>
              <a:cs typeface="Arial" pitchFamily="34" charset="0"/>
            </a:rPr>
            <a:t> in 2016/17</a:t>
          </a:r>
        </a:p>
      </cdr:txBody>
    </cdr:sp>
  </cdr:relSizeAnchor>
  <cdr:relSizeAnchor xmlns:cdr="http://schemas.openxmlformats.org/drawingml/2006/chartDrawing">
    <cdr:from>
      <cdr:x>0.01667</cdr:x>
      <cdr:y>0.10556</cdr:y>
    </cdr:from>
    <cdr:to>
      <cdr:x>0.17167</cdr:x>
      <cdr:y>0.43611</cdr:y>
    </cdr:to>
    <cdr:sp macro="" textlink="">
      <cdr:nvSpPr>
        <cdr:cNvPr id="3" name="TextBox 2"/>
        <cdr:cNvSpPr txBox="1"/>
      </cdr:nvSpPr>
      <cdr:spPr>
        <a:xfrm xmlns:a="http://schemas.openxmlformats.org/drawingml/2006/main">
          <a:off x="76200" y="289560"/>
          <a:ext cx="708660" cy="9067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0.02167</cdr:x>
      <cdr:y>0.23611</cdr:y>
    </cdr:from>
    <cdr:to>
      <cdr:x>0.18167</cdr:x>
      <cdr:y>0.48333</cdr:y>
    </cdr:to>
    <cdr:sp macro="" textlink="">
      <cdr:nvSpPr>
        <cdr:cNvPr id="4" name="TextBox 3"/>
        <cdr:cNvSpPr txBox="1"/>
      </cdr:nvSpPr>
      <cdr:spPr>
        <a:xfrm xmlns:a="http://schemas.openxmlformats.org/drawingml/2006/main">
          <a:off x="99060" y="647700"/>
          <a:ext cx="731520" cy="6781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0.19118</cdr:y>
    </cdr:from>
    <cdr:to>
      <cdr:x>0.36388</cdr:x>
      <cdr:y>0.33471</cdr:y>
    </cdr:to>
    <cdr:sp macro="" textlink="">
      <cdr:nvSpPr>
        <cdr:cNvPr id="5" name="TextBox 4"/>
        <cdr:cNvSpPr txBox="1"/>
      </cdr:nvSpPr>
      <cdr:spPr>
        <a:xfrm xmlns:a="http://schemas.openxmlformats.org/drawingml/2006/main">
          <a:off x="0" y="936104"/>
          <a:ext cx="1991367" cy="7027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latin typeface="Arial" pitchFamily="34" charset="0"/>
              <a:cs typeface="Arial" pitchFamily="34" charset="0"/>
            </a:rPr>
            <a:t>7</a:t>
          </a:r>
          <a:r>
            <a:rPr lang="en-US" sz="2000" b="1" dirty="0" smtClean="0">
              <a:latin typeface="Arial" pitchFamily="34" charset="0"/>
              <a:cs typeface="Arial" pitchFamily="34" charset="0"/>
            </a:rPr>
            <a:t>% </a:t>
          </a:r>
          <a:r>
            <a:rPr lang="en-US" sz="2000" dirty="0">
              <a:latin typeface="Arial" pitchFamily="34" charset="0"/>
              <a:cs typeface="Arial" pitchFamily="34" charset="0"/>
            </a:rPr>
            <a:t>dissatisfied</a:t>
          </a:r>
        </a:p>
      </cdr:txBody>
    </cdr:sp>
  </cdr:relSizeAnchor>
  <cdr:relSizeAnchor xmlns:cdr="http://schemas.openxmlformats.org/drawingml/2006/chartDrawing">
    <cdr:from>
      <cdr:x>0.19737</cdr:x>
      <cdr:y>0.04412</cdr:y>
    </cdr:from>
    <cdr:to>
      <cdr:x>0.49247</cdr:x>
      <cdr:y>0.18</cdr:y>
    </cdr:to>
    <cdr:sp macro="" textlink="">
      <cdr:nvSpPr>
        <cdr:cNvPr id="6" name="TextBox 5"/>
        <cdr:cNvSpPr txBox="1"/>
      </cdr:nvSpPr>
      <cdr:spPr>
        <a:xfrm xmlns:a="http://schemas.openxmlformats.org/drawingml/2006/main">
          <a:off x="1080120" y="216024"/>
          <a:ext cx="1614975" cy="6653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8% </a:t>
          </a:r>
          <a:r>
            <a:rPr lang="en-US" sz="2000" dirty="0" smtClean="0">
              <a:latin typeface="Arial" pitchFamily="34" charset="0"/>
              <a:cs typeface="Arial" pitchFamily="34" charset="0"/>
            </a:rPr>
            <a:t>neither</a:t>
          </a:r>
          <a:endParaRPr lang="en-US" sz="2000" dirty="0">
            <a:latin typeface="Arial" pitchFamily="34" charset="0"/>
            <a:cs typeface="Arial" pitchFamily="34" charset="0"/>
          </a:endParaRPr>
        </a:p>
      </cdr:txBody>
    </cdr:sp>
  </cdr:relSizeAnchor>
  <cdr:relSizeAnchor xmlns:cdr="http://schemas.openxmlformats.org/drawingml/2006/chartDrawing">
    <cdr:from>
      <cdr:x>0.51337</cdr:x>
      <cdr:y>0.08</cdr:y>
    </cdr:from>
    <cdr:to>
      <cdr:x>0.94737</cdr:x>
      <cdr:y>0.18</cdr:y>
    </cdr:to>
    <cdr:sp macro="" textlink="">
      <cdr:nvSpPr>
        <cdr:cNvPr id="7" name="TextBox 6"/>
        <cdr:cNvSpPr txBox="1"/>
      </cdr:nvSpPr>
      <cdr:spPr>
        <a:xfrm xmlns:a="http://schemas.openxmlformats.org/drawingml/2006/main">
          <a:off x="2809472" y="391724"/>
          <a:ext cx="2375103" cy="4896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2% </a:t>
          </a:r>
          <a:r>
            <a:rPr lang="en-US" sz="2000" dirty="0">
              <a:latin typeface="Arial" pitchFamily="34" charset="0"/>
              <a:cs typeface="Arial" pitchFamily="34" charset="0"/>
            </a:rPr>
            <a:t>did not answer</a:t>
          </a:r>
        </a:p>
      </cdr:txBody>
    </cdr:sp>
  </cdr:relSizeAnchor>
  <cdr:relSizeAnchor xmlns:cdr="http://schemas.openxmlformats.org/drawingml/2006/chartDrawing">
    <cdr:from>
      <cdr:x>0.19737</cdr:x>
      <cdr:y>0.26471</cdr:y>
    </cdr:from>
    <cdr:to>
      <cdr:x>0.28588</cdr:x>
      <cdr:y>0.34471</cdr:y>
    </cdr:to>
    <cdr:sp macro="" textlink="">
      <cdr:nvSpPr>
        <cdr:cNvPr id="9" name="Straight Arrow Connector 8"/>
        <cdr:cNvSpPr/>
      </cdr:nvSpPr>
      <cdr:spPr>
        <a:xfrm xmlns:a="http://schemas.openxmlformats.org/drawingml/2006/main">
          <a:off x="1080120" y="1296144"/>
          <a:ext cx="484381" cy="39172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0.35526</cdr:x>
      <cdr:y>0.13235</cdr:y>
    </cdr:from>
    <cdr:to>
      <cdr:x>0.39066</cdr:x>
      <cdr:y>0.25235</cdr:y>
    </cdr:to>
    <cdr:sp macro="" textlink="">
      <cdr:nvSpPr>
        <cdr:cNvPr id="11" name="Straight Arrow Connector 10"/>
        <cdr:cNvSpPr/>
      </cdr:nvSpPr>
      <cdr:spPr>
        <a:xfrm xmlns:a="http://schemas.openxmlformats.org/drawingml/2006/main">
          <a:off x="1944216" y="648072"/>
          <a:ext cx="193730" cy="587585"/>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0.51316</cdr:x>
      <cdr:y>0.14706</cdr:y>
    </cdr:from>
    <cdr:to>
      <cdr:x>0.58397</cdr:x>
      <cdr:y>0.24706</cdr:y>
    </cdr:to>
    <cdr:sp macro="" textlink="">
      <cdr:nvSpPr>
        <cdr:cNvPr id="13" name="Straight Arrow Connector 12"/>
        <cdr:cNvSpPr/>
      </cdr:nvSpPr>
      <cdr:spPr>
        <a:xfrm xmlns:a="http://schemas.openxmlformats.org/drawingml/2006/main" flipH="1">
          <a:off x="2808312" y="720080"/>
          <a:ext cx="387515" cy="48965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0.44706</cdr:x>
      <cdr:y>0.33892</cdr:y>
    </cdr:from>
    <cdr:to>
      <cdr:x>0.71933</cdr:x>
      <cdr:y>0.6723</cdr:y>
    </cdr:to>
    <cdr:sp macro="" textlink="">
      <cdr:nvSpPr>
        <cdr:cNvPr id="2" name="TextBox 1"/>
        <cdr:cNvSpPr txBox="1"/>
      </cdr:nvSpPr>
      <cdr:spPr>
        <a:xfrm xmlns:a="http://schemas.openxmlformats.org/drawingml/2006/main">
          <a:off x="2736304" y="1440160"/>
          <a:ext cx="1666456" cy="14166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200" b="1" dirty="0" smtClean="0">
            <a:latin typeface="Arial" pitchFamily="34" charset="0"/>
            <a:cs typeface="Arial" pitchFamily="34" charset="0"/>
          </a:endParaRPr>
        </a:p>
        <a:p xmlns:a="http://schemas.openxmlformats.org/drawingml/2006/main">
          <a:pPr algn="ctr"/>
          <a:endParaRPr lang="en-US" sz="1200" b="1" dirty="0">
            <a:latin typeface="Arial" pitchFamily="34" charset="0"/>
            <a:cs typeface="Arial" pitchFamily="34" charset="0"/>
          </a:endParaRPr>
        </a:p>
        <a:p xmlns:a="http://schemas.openxmlformats.org/drawingml/2006/main">
          <a:pPr algn="ctr"/>
          <a:r>
            <a:rPr lang="en-US" sz="1800" b="1" dirty="0" smtClean="0">
              <a:latin typeface="Arial" pitchFamily="34" charset="0"/>
              <a:cs typeface="Arial" pitchFamily="34" charset="0"/>
            </a:rPr>
            <a:t>74%</a:t>
          </a:r>
        </a:p>
        <a:p xmlns:a="http://schemas.openxmlformats.org/drawingml/2006/main">
          <a:pPr algn="ctr"/>
          <a:r>
            <a:rPr lang="en-US" sz="1800" b="1" dirty="0" smtClean="0">
              <a:latin typeface="Arial" pitchFamily="34" charset="0"/>
              <a:cs typeface="Arial" pitchFamily="34" charset="0"/>
            </a:rPr>
            <a:t> </a:t>
          </a:r>
          <a:r>
            <a:rPr lang="en-US" sz="1800" b="1" dirty="0">
              <a:solidFill>
                <a:srgbClr val="FF0000"/>
              </a:solidFill>
              <a:latin typeface="Arial" pitchFamily="34" charset="0"/>
              <a:cs typeface="Arial" pitchFamily="34" charset="0"/>
            </a:rPr>
            <a:t>s</a:t>
          </a:r>
          <a:r>
            <a:rPr lang="en-US" sz="1800" b="1" dirty="0" smtClean="0">
              <a:solidFill>
                <a:srgbClr val="FF0000"/>
              </a:solidFill>
              <a:latin typeface="Arial" pitchFamily="34" charset="0"/>
              <a:cs typeface="Arial" pitchFamily="34" charset="0"/>
            </a:rPr>
            <a:t>atisfied</a:t>
          </a:r>
          <a:r>
            <a:rPr lang="en-US" sz="1800" b="1" baseline="0" dirty="0" smtClean="0">
              <a:latin typeface="Arial" pitchFamily="34" charset="0"/>
              <a:cs typeface="Arial" pitchFamily="34" charset="0"/>
            </a:rPr>
            <a:t> in</a:t>
          </a:r>
          <a:r>
            <a:rPr lang="en-US" sz="1800" b="1" dirty="0" smtClean="0">
              <a:latin typeface="Arial" pitchFamily="34" charset="0"/>
              <a:cs typeface="Arial" pitchFamily="34" charset="0"/>
            </a:rPr>
            <a:t> 2016/17</a:t>
          </a:r>
          <a:endParaRPr lang="en-US" sz="1800" b="1" dirty="0">
            <a:latin typeface="Arial" pitchFamily="34" charset="0"/>
            <a:cs typeface="Arial" pitchFamily="34" charset="0"/>
          </a:endParaRPr>
        </a:p>
      </cdr:txBody>
    </cdr:sp>
  </cdr:relSizeAnchor>
  <cdr:relSizeAnchor xmlns:cdr="http://schemas.openxmlformats.org/drawingml/2006/chartDrawing">
    <cdr:from>
      <cdr:x>0.06119</cdr:x>
      <cdr:y>0.50882</cdr:y>
    </cdr:from>
    <cdr:to>
      <cdr:x>0.24478</cdr:x>
      <cdr:y>0.72544</cdr:y>
    </cdr:to>
    <cdr:sp macro="" textlink="">
      <cdr:nvSpPr>
        <cdr:cNvPr id="4" name="TextBox 3"/>
        <cdr:cNvSpPr txBox="1"/>
      </cdr:nvSpPr>
      <cdr:spPr>
        <a:xfrm xmlns:a="http://schemas.openxmlformats.org/drawingml/2006/main">
          <a:off x="312420" y="1539240"/>
          <a:ext cx="937260" cy="6553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0.23529</cdr:x>
      <cdr:y>0.18641</cdr:y>
    </cdr:from>
    <cdr:to>
      <cdr:x>0.42353</cdr:x>
      <cdr:y>0.27114</cdr:y>
    </cdr:to>
    <cdr:sp macro="" textlink="">
      <cdr:nvSpPr>
        <cdr:cNvPr id="8" name="Straight Arrow Connector 7"/>
        <cdr:cNvSpPr/>
      </cdr:nvSpPr>
      <cdr:spPr>
        <a:xfrm xmlns:a="http://schemas.openxmlformats.org/drawingml/2006/main">
          <a:off x="1440161" y="792088"/>
          <a:ext cx="1152128" cy="36004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0.16471</cdr:x>
      <cdr:y>0.50838</cdr:y>
    </cdr:from>
    <cdr:to>
      <cdr:x>0.34118</cdr:x>
      <cdr:y>0.52532</cdr:y>
    </cdr:to>
    <cdr:sp macro="" textlink="">
      <cdr:nvSpPr>
        <cdr:cNvPr id="10" name="Straight Arrow Connector 9"/>
        <cdr:cNvSpPr/>
      </cdr:nvSpPr>
      <cdr:spPr>
        <a:xfrm xmlns:a="http://schemas.openxmlformats.org/drawingml/2006/main">
          <a:off x="1008113" y="2160240"/>
          <a:ext cx="1080120" cy="7200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0.57926</cdr:x>
      <cdr:y>0.09521</cdr:y>
    </cdr:from>
    <cdr:to>
      <cdr:x>0.59883</cdr:x>
      <cdr:y>0.19056</cdr:y>
    </cdr:to>
    <cdr:sp macro="" textlink="">
      <cdr:nvSpPr>
        <cdr:cNvPr id="12" name="Straight Arrow Connector 11"/>
        <cdr:cNvSpPr/>
      </cdr:nvSpPr>
      <cdr:spPr>
        <a:xfrm xmlns:a="http://schemas.openxmlformats.org/drawingml/2006/main" flipH="1">
          <a:off x="2855832" y="288032"/>
          <a:ext cx="96496" cy="28843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5.xml><?xml version="1.0" encoding="utf-8"?>
<c:userShapes xmlns:c="http://schemas.openxmlformats.org/drawingml/2006/chart">
  <cdr:relSizeAnchor xmlns:cdr="http://schemas.openxmlformats.org/drawingml/2006/chartDrawing">
    <cdr:from>
      <cdr:x>0.37662</cdr:x>
      <cdr:y>0.21429</cdr:y>
    </cdr:from>
    <cdr:to>
      <cdr:x>0.60242</cdr:x>
      <cdr:y>0.66071</cdr:y>
    </cdr:to>
    <cdr:sp macro="" textlink="">
      <cdr:nvSpPr>
        <cdr:cNvPr id="2" name="TextBox 1"/>
        <cdr:cNvSpPr txBox="1"/>
      </cdr:nvSpPr>
      <cdr:spPr>
        <a:xfrm xmlns:a="http://schemas.openxmlformats.org/drawingml/2006/main">
          <a:off x="2088232" y="864096"/>
          <a:ext cx="1251974" cy="1800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200" b="1" dirty="0" smtClean="0">
            <a:latin typeface="Arial" pitchFamily="34" charset="0"/>
            <a:cs typeface="Arial" pitchFamily="34" charset="0"/>
          </a:endParaRPr>
        </a:p>
        <a:p xmlns:a="http://schemas.openxmlformats.org/drawingml/2006/main">
          <a:pPr algn="ctr"/>
          <a:endParaRPr lang="en-US" sz="1200" b="1" dirty="0">
            <a:latin typeface="Arial" pitchFamily="34" charset="0"/>
            <a:cs typeface="Arial" pitchFamily="34" charset="0"/>
          </a:endParaRPr>
        </a:p>
        <a:p xmlns:a="http://schemas.openxmlformats.org/drawingml/2006/main">
          <a:pPr algn="ctr"/>
          <a:r>
            <a:rPr lang="en-US" sz="2000" b="1" dirty="0" smtClean="0">
              <a:latin typeface="Arial" pitchFamily="34" charset="0"/>
              <a:cs typeface="Arial" pitchFamily="34" charset="0"/>
            </a:rPr>
            <a:t>76% </a:t>
          </a:r>
          <a:r>
            <a:rPr lang="en-US" sz="2000" b="1" dirty="0" smtClean="0">
              <a:solidFill>
                <a:srgbClr val="FF0000"/>
              </a:solidFill>
              <a:latin typeface="Arial" pitchFamily="34" charset="0"/>
              <a:cs typeface="Arial" pitchFamily="34" charset="0"/>
            </a:rPr>
            <a:t>helpful</a:t>
          </a:r>
          <a:r>
            <a:rPr lang="en-US" sz="2000" b="1" dirty="0" smtClean="0">
              <a:latin typeface="Arial" pitchFamily="34" charset="0"/>
              <a:cs typeface="Arial" pitchFamily="34" charset="0"/>
            </a:rPr>
            <a:t> in 2016/17</a:t>
          </a:r>
          <a:endParaRPr lang="en-US" sz="2000" b="1" dirty="0">
            <a:latin typeface="Arial" pitchFamily="34" charset="0"/>
            <a:cs typeface="Arial" pitchFamily="34" charset="0"/>
          </a:endParaRPr>
        </a:p>
      </cdr:txBody>
    </cdr:sp>
  </cdr:relSizeAnchor>
  <cdr:relSizeAnchor xmlns:cdr="http://schemas.openxmlformats.org/drawingml/2006/chartDrawing">
    <cdr:from>
      <cdr:x>0</cdr:x>
      <cdr:y>0.375</cdr:y>
    </cdr:from>
    <cdr:to>
      <cdr:x>0.25008</cdr:x>
      <cdr:y>0.5723</cdr:y>
    </cdr:to>
    <cdr:sp macro="" textlink="">
      <cdr:nvSpPr>
        <cdr:cNvPr id="3" name="TextBox 2"/>
        <cdr:cNvSpPr txBox="1"/>
      </cdr:nvSpPr>
      <cdr:spPr>
        <a:xfrm xmlns:a="http://schemas.openxmlformats.org/drawingml/2006/main">
          <a:off x="-144016" y="1512168"/>
          <a:ext cx="1386598" cy="7956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6% </a:t>
          </a:r>
          <a:r>
            <a:rPr lang="en-US" sz="2000" dirty="0">
              <a:latin typeface="Arial" pitchFamily="34" charset="0"/>
              <a:cs typeface="Arial" pitchFamily="34" charset="0"/>
            </a:rPr>
            <a:t>u</a:t>
          </a:r>
          <a:r>
            <a:rPr lang="en-US" sz="2000" dirty="0" smtClean="0">
              <a:latin typeface="Arial" pitchFamily="34" charset="0"/>
              <a:cs typeface="Arial" pitchFamily="34" charset="0"/>
            </a:rPr>
            <a:t>nhelpful </a:t>
          </a:r>
          <a:endParaRPr lang="en-US" sz="2000" dirty="0">
            <a:latin typeface="Arial" pitchFamily="34" charset="0"/>
            <a:cs typeface="Arial" pitchFamily="34" charset="0"/>
          </a:endParaRPr>
        </a:p>
      </cdr:txBody>
    </cdr:sp>
  </cdr:relSizeAnchor>
  <cdr:relSizeAnchor xmlns:cdr="http://schemas.openxmlformats.org/drawingml/2006/chartDrawing">
    <cdr:from>
      <cdr:x>0</cdr:x>
      <cdr:y>0.10714</cdr:y>
    </cdr:from>
    <cdr:to>
      <cdr:x>0.25806</cdr:x>
      <cdr:y>0.30594</cdr:y>
    </cdr:to>
    <cdr:sp macro="" textlink="">
      <cdr:nvSpPr>
        <cdr:cNvPr id="4" name="TextBox 3"/>
        <cdr:cNvSpPr txBox="1"/>
      </cdr:nvSpPr>
      <cdr:spPr>
        <a:xfrm xmlns:a="http://schemas.openxmlformats.org/drawingml/2006/main">
          <a:off x="-72008" y="432048"/>
          <a:ext cx="1430844" cy="8016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10% </a:t>
          </a:r>
          <a:r>
            <a:rPr lang="en-US" sz="2000" dirty="0">
              <a:latin typeface="Arial" pitchFamily="34" charset="0"/>
              <a:cs typeface="Arial" pitchFamily="34" charset="0"/>
            </a:rPr>
            <a:t>n</a:t>
          </a:r>
          <a:r>
            <a:rPr lang="en-US" sz="2000" dirty="0" smtClean="0">
              <a:latin typeface="Arial" pitchFamily="34" charset="0"/>
              <a:cs typeface="Arial" pitchFamily="34" charset="0"/>
            </a:rPr>
            <a:t>either </a:t>
          </a:r>
          <a:endParaRPr lang="en-US" sz="2000" dirty="0">
            <a:latin typeface="Arial" pitchFamily="34" charset="0"/>
            <a:cs typeface="Arial" pitchFamily="34" charset="0"/>
          </a:endParaRPr>
        </a:p>
      </cdr:txBody>
    </cdr:sp>
  </cdr:relSizeAnchor>
  <cdr:relSizeAnchor xmlns:cdr="http://schemas.openxmlformats.org/drawingml/2006/chartDrawing">
    <cdr:from>
      <cdr:x>0.1039</cdr:x>
      <cdr:y>0.41071</cdr:y>
    </cdr:from>
    <cdr:to>
      <cdr:x>0.22078</cdr:x>
      <cdr:y>0.42784</cdr:y>
    </cdr:to>
    <cdr:sp macro="" textlink="">
      <cdr:nvSpPr>
        <cdr:cNvPr id="6" name="Straight Arrow Connector 5"/>
        <cdr:cNvSpPr/>
      </cdr:nvSpPr>
      <cdr:spPr>
        <a:xfrm xmlns:a="http://schemas.openxmlformats.org/drawingml/2006/main" flipV="1">
          <a:off x="576065" y="1656185"/>
          <a:ext cx="648072" cy="6906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0.16883</cdr:x>
      <cdr:y>0.19643</cdr:y>
    </cdr:from>
    <cdr:to>
      <cdr:x>0.27273</cdr:x>
      <cdr:y>0.23214</cdr:y>
    </cdr:to>
    <cdr:sp macro="" textlink="">
      <cdr:nvSpPr>
        <cdr:cNvPr id="8" name="Straight Arrow Connector 7"/>
        <cdr:cNvSpPr/>
      </cdr:nvSpPr>
      <cdr:spPr>
        <a:xfrm xmlns:a="http://schemas.openxmlformats.org/drawingml/2006/main">
          <a:off x="936104" y="792089"/>
          <a:ext cx="576064" cy="14401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0.06189</cdr:x>
      <cdr:y>0</cdr:y>
    </cdr:from>
    <cdr:to>
      <cdr:x>0.41558</cdr:x>
      <cdr:y>0.17274</cdr:y>
    </cdr:to>
    <cdr:sp macro="" textlink="">
      <cdr:nvSpPr>
        <cdr:cNvPr id="9" name="TextBox 8"/>
        <cdr:cNvSpPr txBox="1"/>
      </cdr:nvSpPr>
      <cdr:spPr>
        <a:xfrm xmlns:a="http://schemas.openxmlformats.org/drawingml/2006/main">
          <a:off x="343156" y="0"/>
          <a:ext cx="1961100" cy="6965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6% </a:t>
          </a:r>
          <a:r>
            <a:rPr lang="en-US" sz="2000" dirty="0" smtClean="0">
              <a:latin typeface="Arial" pitchFamily="34" charset="0"/>
              <a:cs typeface="Arial" pitchFamily="34" charset="0"/>
            </a:rPr>
            <a:t>don't</a:t>
          </a:r>
          <a:r>
            <a:rPr lang="en-US" sz="2000" baseline="0" dirty="0" smtClean="0">
              <a:latin typeface="Arial" pitchFamily="34" charset="0"/>
              <a:cs typeface="Arial" pitchFamily="34" charset="0"/>
            </a:rPr>
            <a:t> </a:t>
          </a:r>
          <a:r>
            <a:rPr lang="en-US" sz="2000" baseline="0" dirty="0">
              <a:latin typeface="Arial" pitchFamily="34" charset="0"/>
              <a:cs typeface="Arial" pitchFamily="34" charset="0"/>
            </a:rPr>
            <a:t>know </a:t>
          </a:r>
          <a:endParaRPr lang="en-US" sz="2000" dirty="0">
            <a:latin typeface="Arial" pitchFamily="34" charset="0"/>
            <a:cs typeface="Arial" pitchFamily="34" charset="0"/>
          </a:endParaRPr>
        </a:p>
      </cdr:txBody>
    </cdr:sp>
  </cdr:relSizeAnchor>
  <cdr:relSizeAnchor xmlns:cdr="http://schemas.openxmlformats.org/drawingml/2006/chartDrawing">
    <cdr:from>
      <cdr:x>0.2987</cdr:x>
      <cdr:y>0.08929</cdr:y>
    </cdr:from>
    <cdr:to>
      <cdr:x>0.37662</cdr:x>
      <cdr:y>0.125</cdr:y>
    </cdr:to>
    <cdr:sp macro="" textlink="">
      <cdr:nvSpPr>
        <cdr:cNvPr id="11" name="Straight Arrow Connector 10"/>
        <cdr:cNvSpPr/>
      </cdr:nvSpPr>
      <cdr:spPr>
        <a:xfrm xmlns:a="http://schemas.openxmlformats.org/drawingml/2006/main">
          <a:off x="1656184" y="360040"/>
          <a:ext cx="432048" cy="14401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0.65476</cdr:x>
      <cdr:y>0</cdr:y>
    </cdr:from>
    <cdr:to>
      <cdr:x>0.94805</cdr:x>
      <cdr:y>0.21951</cdr:y>
    </cdr:to>
    <cdr:sp macro="" textlink="">
      <cdr:nvSpPr>
        <cdr:cNvPr id="12" name="TextBox 11"/>
        <cdr:cNvSpPr txBox="1"/>
      </cdr:nvSpPr>
      <cdr:spPr>
        <a:xfrm xmlns:a="http://schemas.openxmlformats.org/drawingml/2006/main">
          <a:off x="3630392" y="0"/>
          <a:ext cx="1626191" cy="8851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Arial" pitchFamily="34" charset="0"/>
              <a:cs typeface="Arial" pitchFamily="34" charset="0"/>
            </a:rPr>
            <a:t>3% </a:t>
          </a:r>
          <a:r>
            <a:rPr lang="en-US" sz="2000" dirty="0">
              <a:latin typeface="Arial" pitchFamily="34" charset="0"/>
              <a:cs typeface="Arial" pitchFamily="34" charset="0"/>
            </a:rPr>
            <a:t>n</a:t>
          </a:r>
          <a:r>
            <a:rPr lang="en-US" sz="2000" dirty="0" smtClean="0">
              <a:latin typeface="Arial" pitchFamily="34" charset="0"/>
              <a:cs typeface="Arial" pitchFamily="34" charset="0"/>
            </a:rPr>
            <a:t>ot</a:t>
          </a:r>
          <a:r>
            <a:rPr lang="en-US" sz="2000" baseline="0" dirty="0" smtClean="0">
              <a:latin typeface="Arial" pitchFamily="34" charset="0"/>
              <a:cs typeface="Arial" pitchFamily="34" charset="0"/>
            </a:rPr>
            <a:t> </a:t>
          </a:r>
          <a:r>
            <a:rPr lang="en-US" sz="2000" baseline="0" dirty="0">
              <a:latin typeface="Arial" pitchFamily="34" charset="0"/>
              <a:cs typeface="Arial" pitchFamily="34" charset="0"/>
            </a:rPr>
            <a:t>answered</a:t>
          </a:r>
          <a:endParaRPr lang="en-US" sz="2000" dirty="0">
            <a:latin typeface="Arial" pitchFamily="34" charset="0"/>
            <a:cs typeface="Arial" pitchFamily="34" charset="0"/>
          </a:endParaRPr>
        </a:p>
      </cdr:txBody>
    </cdr:sp>
  </cdr:relSizeAnchor>
  <cdr:relSizeAnchor xmlns:cdr="http://schemas.openxmlformats.org/drawingml/2006/chartDrawing">
    <cdr:from>
      <cdr:x>0.48052</cdr:x>
      <cdr:y>0.07317</cdr:y>
    </cdr:from>
    <cdr:to>
      <cdr:x>0.66526</cdr:x>
      <cdr:y>0.08929</cdr:y>
    </cdr:to>
    <cdr:sp macro="" textlink="">
      <cdr:nvSpPr>
        <cdr:cNvPr id="14" name="Straight Arrow Connector 13"/>
        <cdr:cNvSpPr/>
      </cdr:nvSpPr>
      <cdr:spPr>
        <a:xfrm xmlns:a="http://schemas.openxmlformats.org/drawingml/2006/main" flipH="1">
          <a:off x="2664295" y="295054"/>
          <a:ext cx="1024315" cy="6498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BIG%20DISK:ONS_Final%20Logos%20Folder%2028.02.08:NEW%20ONS%20Logos:JPEG%20HI:ONS_RGB.jpg"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3124200"/>
            <a:ext cx="7772400" cy="1143000"/>
          </a:xfrm>
        </p:spPr>
        <p:txBody>
          <a:bodyPr/>
          <a:lstStyle>
            <a:lvl1pPr>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457200" y="4419600"/>
            <a:ext cx="6400800" cy="1752600"/>
          </a:xfrm>
        </p:spPr>
        <p:txBody>
          <a:bodyPr/>
          <a:lstStyle>
            <a:lvl1pPr marL="0" indent="0">
              <a:buFontTx/>
              <a:buNone/>
              <a:defRPr/>
            </a:lvl1pPr>
          </a:lstStyle>
          <a:p>
            <a:r>
              <a:rPr lang="en-US" smtClean="0"/>
              <a:t>Click to edit Master subtitle style</a:t>
            </a:r>
            <a:endParaRPr lang="en-GB"/>
          </a:p>
        </p:txBody>
      </p:sp>
      <p:sp>
        <p:nvSpPr>
          <p:cNvPr id="3076" name="Rectangle 4"/>
          <p:cNvSpPr>
            <a:spLocks noGrp="1" noChangeArrowheads="1"/>
          </p:cNvSpPr>
          <p:nvPr>
            <p:ph type="dt" sz="half" idx="2"/>
          </p:nvPr>
        </p:nvSpPr>
        <p:spPr/>
        <p:txBody>
          <a:bodyPr/>
          <a:lstStyle>
            <a:lvl1pPr>
              <a:defRPr/>
            </a:lvl1pPr>
          </a:lstStyle>
          <a:p>
            <a:fld id="{5F4782A4-1B50-40BF-81EE-EFA1D8A59348}" type="datetimeFigureOut">
              <a:rPr lang="en-GB" smtClean="0"/>
              <a:pPr/>
              <a:t>29/08/2017</a:t>
            </a:fld>
            <a:endParaRPr lang="en-GB" dirty="0"/>
          </a:p>
        </p:txBody>
      </p:sp>
      <p:sp>
        <p:nvSpPr>
          <p:cNvPr id="3077" name="Rectangle 5"/>
          <p:cNvSpPr>
            <a:spLocks noGrp="1" noChangeArrowheads="1"/>
          </p:cNvSpPr>
          <p:nvPr>
            <p:ph type="ftr" sz="quarter" idx="3"/>
          </p:nvPr>
        </p:nvSpPr>
        <p:spPr/>
        <p:txBody>
          <a:bodyPr/>
          <a:lstStyle>
            <a:lvl1pPr>
              <a:defRPr/>
            </a:lvl1pPr>
          </a:lstStyle>
          <a:p>
            <a:endParaRPr lang="en-GB" dirty="0"/>
          </a:p>
        </p:txBody>
      </p:sp>
      <p:sp>
        <p:nvSpPr>
          <p:cNvPr id="3078" name="Rectangle 6"/>
          <p:cNvSpPr>
            <a:spLocks noGrp="1" noChangeArrowheads="1"/>
          </p:cNvSpPr>
          <p:nvPr>
            <p:ph type="sldNum" sz="quarter" idx="4"/>
          </p:nvPr>
        </p:nvSpPr>
        <p:spPr/>
        <p:txBody>
          <a:bodyPr/>
          <a:lstStyle>
            <a:lvl1pPr>
              <a:defRPr/>
            </a:lvl1pPr>
          </a:lstStyle>
          <a:p>
            <a:fld id="{6E4246FC-B8F2-4A7B-B06D-8F5CEFB0719C}" type="slidenum">
              <a:rPr lang="en-GB" smtClean="0"/>
              <a:pPr/>
              <a:t>‹#›</a:t>
            </a:fld>
            <a:endParaRPr lang="en-GB" dirty="0"/>
          </a:p>
        </p:txBody>
      </p:sp>
      <p:pic>
        <p:nvPicPr>
          <p:cNvPr id="3080" name="Picture 8" descr="BIG DISK:ONS_Final Logos Folder 28.02.08:NEW ONS Logos:JPEG HI:ONS_RGB.jpg"/>
          <p:cNvPicPr>
            <a:picLocks noChangeAspect="1" noChangeArrowheads="1"/>
          </p:cNvPicPr>
          <p:nvPr/>
        </p:nvPicPr>
        <p:blipFill>
          <a:blip r:embed="rId3" r:link="rId4" cstate="print"/>
          <a:srcRect/>
          <a:stretch>
            <a:fillRect/>
          </a:stretch>
        </p:blipFill>
        <p:spPr bwMode="auto">
          <a:xfrm>
            <a:off x="381000" y="304800"/>
            <a:ext cx="3048000" cy="12192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8" name="Footer Placeholder 7"/>
          <p:cNvSpPr>
            <a:spLocks noGrp="1"/>
          </p:cNvSpPr>
          <p:nvPr>
            <p:ph type="ftr" sz="quarter" idx="11"/>
          </p:nvPr>
        </p:nvSpPr>
        <p:spPr/>
        <p:txBody>
          <a:bodyPr/>
          <a:lstStyle>
            <a:lvl1pPr>
              <a:defRPr/>
            </a:lvl1pPr>
          </a:lstStyle>
          <a:p>
            <a:endParaRPr lang="en-GB" dirty="0"/>
          </a:p>
        </p:txBody>
      </p:sp>
      <p:sp>
        <p:nvSpPr>
          <p:cNvPr id="9" name="Slide Number Placeholder 8"/>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4" name="Footer Placeholder 3"/>
          <p:cNvSpPr>
            <a:spLocks noGrp="1"/>
          </p:cNvSpPr>
          <p:nvPr>
            <p:ph type="ftr" sz="quarter" idx="11"/>
          </p:nvPr>
        </p:nvSpPr>
        <p:spPr/>
        <p:txBody>
          <a:bodyPr/>
          <a:lstStyle>
            <a:lvl1pPr>
              <a:defRPr/>
            </a:lvl1pPr>
          </a:lstStyle>
          <a:p>
            <a:endParaRPr lang="en-GB" dirty="0"/>
          </a:p>
        </p:txBody>
      </p:sp>
      <p:sp>
        <p:nvSpPr>
          <p:cNvPr id="5" name="Slide Number Placeholder 4"/>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3" name="Footer Placeholder 2"/>
          <p:cNvSpPr>
            <a:spLocks noGrp="1"/>
          </p:cNvSpPr>
          <p:nvPr>
            <p:ph type="ftr" sz="quarter" idx="11"/>
          </p:nvPr>
        </p:nvSpPr>
        <p:spPr/>
        <p:txBody>
          <a:bodyPr/>
          <a:lstStyle>
            <a:lvl1pPr>
              <a:defRPr/>
            </a:lvl1pPr>
          </a:lstStyle>
          <a:p>
            <a:endParaRPr lang="en-GB" dirty="0"/>
          </a:p>
        </p:txBody>
      </p:sp>
      <p:sp>
        <p:nvSpPr>
          <p:cNvPr id="4" name="Slide Number Placeholder 3"/>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4782A4-1B50-40BF-81EE-EFA1D8A59348}" type="datetimeFigureOut">
              <a:rPr lang="en-GB" smtClean="0"/>
              <a:pPr/>
              <a:t>29/08/2017</a:t>
            </a:fld>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6E4246FC-B8F2-4A7B-B06D-8F5CEFB0719C}"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5F4782A4-1B50-40BF-81EE-EFA1D8A59348}" type="datetimeFigureOut">
              <a:rPr lang="en-GB" smtClean="0"/>
              <a:pPr/>
              <a:t>29/08/2017</a:t>
            </a:fld>
            <a:endParaRPr lang="en-GB"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GB"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6E4246FC-B8F2-4A7B-B06D-8F5CEFB0719C}" type="slidenum">
              <a:rPr lang="en-GB" smtClean="0"/>
              <a:pPr/>
              <a:t>‹#›</a:t>
            </a:fld>
            <a:endParaRPr lang="en-GB" dirty="0"/>
          </a:p>
        </p:txBody>
      </p:sp>
      <p:sp>
        <p:nvSpPr>
          <p:cNvPr id="1031" name="Line 7"/>
          <p:cNvSpPr>
            <a:spLocks noChangeShapeType="1"/>
          </p:cNvSpPr>
          <p:nvPr/>
        </p:nvSpPr>
        <p:spPr bwMode="auto">
          <a:xfrm>
            <a:off x="381000" y="1143000"/>
            <a:ext cx="8458200" cy="0"/>
          </a:xfrm>
          <a:prstGeom prst="line">
            <a:avLst/>
          </a:prstGeom>
          <a:noFill/>
          <a:ln w="9525">
            <a:solidFill>
              <a:srgbClr val="9BA921"/>
            </a:solidFill>
            <a:round/>
            <a:headEnd/>
            <a:tailEnd/>
          </a:ln>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b="1">
          <a:solidFill>
            <a:srgbClr val="002D46"/>
          </a:solidFill>
          <a:latin typeface="+mj-lt"/>
          <a:ea typeface="+mj-ea"/>
          <a:cs typeface="+mj-cs"/>
        </a:defRPr>
      </a:lvl1pPr>
      <a:lvl2pPr algn="l" rtl="0" eaLnBrk="1" fontAlgn="base" hangingPunct="1">
        <a:spcBef>
          <a:spcPct val="0"/>
        </a:spcBef>
        <a:spcAft>
          <a:spcPct val="0"/>
        </a:spcAft>
        <a:defRPr sz="3200" b="1">
          <a:solidFill>
            <a:srgbClr val="002D46"/>
          </a:solidFill>
          <a:latin typeface="Arial" charset="0"/>
          <a:ea typeface="ＭＳ Ｐゴシック" pitchFamily="1" charset="-128"/>
        </a:defRPr>
      </a:lvl2pPr>
      <a:lvl3pPr algn="l" rtl="0" eaLnBrk="1" fontAlgn="base" hangingPunct="1">
        <a:spcBef>
          <a:spcPct val="0"/>
        </a:spcBef>
        <a:spcAft>
          <a:spcPct val="0"/>
        </a:spcAft>
        <a:defRPr sz="3200" b="1">
          <a:solidFill>
            <a:srgbClr val="002D46"/>
          </a:solidFill>
          <a:latin typeface="Arial" charset="0"/>
          <a:ea typeface="ＭＳ Ｐゴシック" pitchFamily="1" charset="-128"/>
        </a:defRPr>
      </a:lvl3pPr>
      <a:lvl4pPr algn="l" rtl="0" eaLnBrk="1" fontAlgn="base" hangingPunct="1">
        <a:spcBef>
          <a:spcPct val="0"/>
        </a:spcBef>
        <a:spcAft>
          <a:spcPct val="0"/>
        </a:spcAft>
        <a:defRPr sz="3200" b="1">
          <a:solidFill>
            <a:srgbClr val="002D46"/>
          </a:solidFill>
          <a:latin typeface="Arial" charset="0"/>
          <a:ea typeface="ＭＳ Ｐゴシック" pitchFamily="1" charset="-128"/>
        </a:defRPr>
      </a:lvl4pPr>
      <a:lvl5pPr algn="l" rtl="0" eaLnBrk="1" fontAlgn="base" hangingPunct="1">
        <a:spcBef>
          <a:spcPct val="0"/>
        </a:spcBef>
        <a:spcAft>
          <a:spcPct val="0"/>
        </a:spcAft>
        <a:defRPr sz="3200" b="1">
          <a:solidFill>
            <a:srgbClr val="002D46"/>
          </a:solidFill>
          <a:latin typeface="Arial" charset="0"/>
          <a:ea typeface="ＭＳ Ｐゴシック" pitchFamily="1" charset="-128"/>
        </a:defRPr>
      </a:lvl5pPr>
      <a:lvl6pPr marL="457200" algn="l" rtl="0" eaLnBrk="1" fontAlgn="base" hangingPunct="1">
        <a:spcBef>
          <a:spcPct val="0"/>
        </a:spcBef>
        <a:spcAft>
          <a:spcPct val="0"/>
        </a:spcAft>
        <a:defRPr sz="3200" b="1">
          <a:solidFill>
            <a:srgbClr val="002D46"/>
          </a:solidFill>
          <a:latin typeface="Arial" charset="0"/>
          <a:ea typeface="ＭＳ Ｐゴシック" pitchFamily="1" charset="-128"/>
        </a:defRPr>
      </a:lvl6pPr>
      <a:lvl7pPr marL="914400" algn="l" rtl="0" eaLnBrk="1" fontAlgn="base" hangingPunct="1">
        <a:spcBef>
          <a:spcPct val="0"/>
        </a:spcBef>
        <a:spcAft>
          <a:spcPct val="0"/>
        </a:spcAft>
        <a:defRPr sz="3200" b="1">
          <a:solidFill>
            <a:srgbClr val="002D46"/>
          </a:solidFill>
          <a:latin typeface="Arial" charset="0"/>
          <a:ea typeface="ＭＳ Ｐゴシック" pitchFamily="1" charset="-128"/>
        </a:defRPr>
      </a:lvl7pPr>
      <a:lvl8pPr marL="1371600" algn="l" rtl="0" eaLnBrk="1" fontAlgn="base" hangingPunct="1">
        <a:spcBef>
          <a:spcPct val="0"/>
        </a:spcBef>
        <a:spcAft>
          <a:spcPct val="0"/>
        </a:spcAft>
        <a:defRPr sz="3200" b="1">
          <a:solidFill>
            <a:srgbClr val="002D46"/>
          </a:solidFill>
          <a:latin typeface="Arial" charset="0"/>
          <a:ea typeface="ＭＳ Ｐゴシック" pitchFamily="1" charset="-128"/>
        </a:defRPr>
      </a:lvl8pPr>
      <a:lvl9pPr marL="1828800" algn="l" rtl="0" eaLnBrk="1" fontAlgn="base" hangingPunct="1">
        <a:spcBef>
          <a:spcPct val="0"/>
        </a:spcBef>
        <a:spcAft>
          <a:spcPct val="0"/>
        </a:spcAft>
        <a:defRPr sz="3200" b="1">
          <a:solidFill>
            <a:srgbClr val="002D46"/>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2800">
          <a:solidFill>
            <a:srgbClr val="002D46"/>
          </a:solidFill>
          <a:latin typeface="+mn-lt"/>
          <a:ea typeface="+mn-ea"/>
          <a:cs typeface="+mn-cs"/>
        </a:defRPr>
      </a:lvl1pPr>
      <a:lvl2pPr marL="763588" indent="-285750" algn="l" rtl="0" eaLnBrk="1" fontAlgn="base" hangingPunct="1">
        <a:spcBef>
          <a:spcPct val="20000"/>
        </a:spcBef>
        <a:spcAft>
          <a:spcPct val="0"/>
        </a:spcAft>
        <a:defRPr sz="2400">
          <a:solidFill>
            <a:srgbClr val="002D46"/>
          </a:solidFill>
          <a:latin typeface="+mn-lt"/>
          <a:ea typeface="+mn-ea"/>
        </a:defRPr>
      </a:lvl2pPr>
      <a:lvl3pPr marL="1182688" indent="-228600" algn="l" rtl="0" eaLnBrk="1" fontAlgn="base" hangingPunct="1">
        <a:spcBef>
          <a:spcPct val="20000"/>
        </a:spcBef>
        <a:spcAft>
          <a:spcPct val="0"/>
        </a:spcAft>
        <a:buChar char="•"/>
        <a:defRPr sz="2000">
          <a:solidFill>
            <a:srgbClr val="002D46"/>
          </a:solidFill>
          <a:latin typeface="+mn-lt"/>
          <a:ea typeface="+mn-ea"/>
        </a:defRPr>
      </a:lvl3pPr>
      <a:lvl4pPr marL="1619250" indent="-246063" algn="l" rtl="0" eaLnBrk="1" fontAlgn="base" hangingPunct="1">
        <a:spcBef>
          <a:spcPct val="20000"/>
        </a:spcBef>
        <a:spcAft>
          <a:spcPct val="0"/>
        </a:spcAft>
        <a:defRPr>
          <a:solidFill>
            <a:srgbClr val="002D46"/>
          </a:solidFill>
          <a:latin typeface="+mn-lt"/>
          <a:ea typeface="+mn-ea"/>
        </a:defRPr>
      </a:lvl4pPr>
      <a:lvl5pPr marL="2057400" indent="-228600" algn="l" rtl="0" eaLnBrk="1" fontAlgn="base" hangingPunct="1">
        <a:spcBef>
          <a:spcPct val="20000"/>
        </a:spcBef>
        <a:spcAft>
          <a:spcPct val="0"/>
        </a:spcAft>
        <a:defRPr sz="2000">
          <a:solidFill>
            <a:schemeClr val="tx1"/>
          </a:solidFill>
          <a:latin typeface="+mn-lt"/>
          <a:ea typeface="+mn-ea"/>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igitalblog.ons.gov.uk/" TargetMode="External"/><Relationship Id="rId2" Type="http://schemas.openxmlformats.org/officeDocument/2006/relationships/hyperlink" Target="https://www.statisticsauthority.gov.uk/wp-content/uploads/2015/12/UKSA-Business-Plan-Revised-April-2017.pdf" TargetMode="External"/><Relationship Id="rId1" Type="http://schemas.openxmlformats.org/officeDocument/2006/relationships/slideLayout" Target="../slideLayouts/slideLayout2.xml"/><Relationship Id="rId6" Type="http://schemas.openxmlformats.org/officeDocument/2006/relationships/hyperlink" Target="mailto:ons.communications@ons.gov.uk" TargetMode="External"/><Relationship Id="rId5" Type="http://schemas.openxmlformats.org/officeDocument/2006/relationships/hyperlink" Target="https://public.govdelivery.com/accounts/UKONS/subscribers/new" TargetMode="External"/><Relationship Id="rId4" Type="http://schemas.openxmlformats.org/officeDocument/2006/relationships/hyperlink" Target="http://consultations.ons.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hyperlink" Target="mailto:ons.communications@ons.gov.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36912"/>
            <a:ext cx="7772400" cy="1143000"/>
          </a:xfrm>
        </p:spPr>
        <p:txBody>
          <a:bodyPr/>
          <a:lstStyle/>
          <a:p>
            <a:r>
              <a:rPr lang="en-GB" dirty="0" smtClean="0"/>
              <a:t>ONS Business Priorities and Satisfaction Survey 2016/2017</a:t>
            </a:r>
            <a:endParaRPr lang="en-GB" dirty="0"/>
          </a:p>
        </p:txBody>
      </p:sp>
      <p:sp>
        <p:nvSpPr>
          <p:cNvPr id="3" name="Subtitle 2"/>
          <p:cNvSpPr>
            <a:spLocks noGrp="1"/>
          </p:cNvSpPr>
          <p:nvPr>
            <p:ph type="subTitle" idx="1"/>
          </p:nvPr>
        </p:nvSpPr>
        <p:spPr/>
        <p:txBody>
          <a:bodyPr/>
          <a:lstStyle/>
          <a:p>
            <a:r>
              <a:rPr lang="en-GB" dirty="0" smtClean="0"/>
              <a:t>The results</a:t>
            </a:r>
            <a:endParaRPr lang="en-GB"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67544" y="116632"/>
            <a:ext cx="8229600" cy="1143000"/>
          </a:xfrm>
        </p:spPr>
        <p:txBody>
          <a:bodyPr>
            <a:normAutofit/>
          </a:bodyPr>
          <a:lstStyle/>
          <a:p>
            <a:pPr algn="l"/>
            <a:r>
              <a:rPr lang="en-GB" sz="2800" dirty="0" smtClean="0">
                <a:solidFill>
                  <a:schemeClr val="tx1"/>
                </a:solidFill>
                <a:cs typeface="Arial" pitchFamily="34" charset="0"/>
              </a:rPr>
              <a:t>What we are doing well</a:t>
            </a:r>
            <a:endParaRPr lang="en-GB" sz="2800" dirty="0">
              <a:solidFill>
                <a:schemeClr val="tx1"/>
              </a:solidFill>
              <a:cs typeface="Arial" pitchFamily="34" charset="0"/>
            </a:endParaRPr>
          </a:p>
        </p:txBody>
      </p:sp>
      <p:sp>
        <p:nvSpPr>
          <p:cNvPr id="15" name="TextBox 14"/>
          <p:cNvSpPr txBox="1"/>
          <p:nvPr/>
        </p:nvSpPr>
        <p:spPr>
          <a:xfrm>
            <a:off x="539552" y="1340768"/>
            <a:ext cx="7632848" cy="33239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When asked to comment on what ONS does well, those who responded commented particularly 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ONS statistics</a:t>
            </a:r>
            <a:r>
              <a:rPr kumimoji="0" lang="en-GB" sz="1600" b="0" i="0" u="none" strike="noStrike" kern="0" cap="none" spc="0" normalizeH="0" noProof="0" dirty="0" smtClean="0">
                <a:ln>
                  <a:noFill/>
                </a:ln>
                <a:solidFill>
                  <a:sysClr val="windowText" lastClr="000000"/>
                </a:solidFill>
                <a:effectLst/>
                <a:uLnTx/>
                <a:uFillTx/>
                <a:latin typeface="Arial" pitchFamily="34" charset="0"/>
                <a:cs typeface="Arial" pitchFamily="34" charset="0"/>
              </a:rPr>
              <a:t> </a:t>
            </a: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are trustworthy and unbiased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ONS staff are courteous and knowledgeable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Quality of outputs is excellent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Responsive to requests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Access to statistics relating to all aspects of life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 </a:t>
            </a: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Rounded Rectangular Callout 15"/>
          <p:cNvSpPr/>
          <p:nvPr/>
        </p:nvSpPr>
        <p:spPr>
          <a:xfrm rot="20773645">
            <a:off x="5632660" y="4878601"/>
            <a:ext cx="2664296" cy="1368152"/>
          </a:xfrm>
          <a:prstGeom prst="wedgeRoundRectCallout">
            <a:avLst>
              <a:gd name="adj1" fmla="val -37665"/>
              <a:gd name="adj2" fmla="val -68093"/>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7" name="TextBox 16"/>
          <p:cNvSpPr txBox="1"/>
          <p:nvPr/>
        </p:nvSpPr>
        <p:spPr>
          <a:xfrm rot="20742424">
            <a:off x="5730887" y="4985767"/>
            <a:ext cx="2520280" cy="1169551"/>
          </a:xfrm>
          <a:prstGeom prst="rect">
            <a:avLst/>
          </a:prstGeom>
          <a:noFill/>
        </p:spPr>
        <p:txBody>
          <a:bodyPr wrap="square" rtlCol="0">
            <a:spAutoFit/>
          </a:bodyPr>
          <a:lstStyle/>
          <a:p>
            <a:pPr algn="ctr"/>
            <a:r>
              <a:rPr lang="en-US" sz="1400" dirty="0" smtClean="0">
                <a:latin typeface="Arial" pitchFamily="34" charset="0"/>
                <a:cs typeface="Arial" pitchFamily="34" charset="0"/>
              </a:rPr>
              <a:t>“Customer service is excellent.  If I've ever had a problem, someone has always been on hand to help.”</a:t>
            </a:r>
            <a:endParaRPr lang="en-US" sz="1400" dirty="0">
              <a:latin typeface="Arial" pitchFamily="34" charset="0"/>
              <a:cs typeface="Arial" pitchFamily="34" charset="0"/>
            </a:endParaRPr>
          </a:p>
        </p:txBody>
      </p:sp>
      <p:sp>
        <p:nvSpPr>
          <p:cNvPr id="18" name="Rounded Rectangular Callout 17"/>
          <p:cNvSpPr/>
          <p:nvPr/>
        </p:nvSpPr>
        <p:spPr>
          <a:xfrm rot="395064">
            <a:off x="5341991" y="2465433"/>
            <a:ext cx="2991926" cy="1639100"/>
          </a:xfrm>
          <a:prstGeom prst="wedgeRoundRectCallout">
            <a:avLst>
              <a:gd name="adj1" fmla="val -56853"/>
              <a:gd name="adj2" fmla="val -26834"/>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9" name="TextBox 18"/>
          <p:cNvSpPr txBox="1"/>
          <p:nvPr/>
        </p:nvSpPr>
        <p:spPr>
          <a:xfrm rot="362740">
            <a:off x="5739152" y="2482380"/>
            <a:ext cx="2448272" cy="1600438"/>
          </a:xfrm>
          <a:prstGeom prst="rect">
            <a:avLst/>
          </a:prstGeom>
          <a:noFill/>
        </p:spPr>
        <p:txBody>
          <a:bodyPr wrap="square" rtlCol="0">
            <a:spAutoFit/>
          </a:bodyPr>
          <a:lstStyle/>
          <a:p>
            <a:r>
              <a:rPr lang="en-US" sz="1400" dirty="0" smtClean="0">
                <a:latin typeface="Arial" pitchFamily="34" charset="0"/>
                <a:cs typeface="Arial" pitchFamily="34" charset="0"/>
              </a:rPr>
              <a:t>“Providing access to a wide range of data.  Substantial range of national and regional datasets are available.  Responsive to requests for information/clarification.”</a:t>
            </a:r>
            <a:endParaRPr lang="en-US" sz="1400" dirty="0">
              <a:latin typeface="Arial" pitchFamily="34" charset="0"/>
              <a:cs typeface="Arial" pitchFamily="34" charset="0"/>
            </a:endParaRPr>
          </a:p>
        </p:txBody>
      </p:sp>
      <p:sp>
        <p:nvSpPr>
          <p:cNvPr id="20" name="Rounded Rectangular Callout 19"/>
          <p:cNvSpPr/>
          <p:nvPr/>
        </p:nvSpPr>
        <p:spPr>
          <a:xfrm rot="20087637">
            <a:off x="251520" y="4941168"/>
            <a:ext cx="1440160" cy="1008112"/>
          </a:xfrm>
          <a:prstGeom prst="wedgeRoundRectCallout">
            <a:avLst>
              <a:gd name="adj1" fmla="val 46186"/>
              <a:gd name="adj2" fmla="val 67862"/>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21" name="TextBox 20"/>
          <p:cNvSpPr txBox="1"/>
          <p:nvPr/>
        </p:nvSpPr>
        <p:spPr>
          <a:xfrm rot="20145031">
            <a:off x="323528" y="4977464"/>
            <a:ext cx="1296144" cy="954107"/>
          </a:xfrm>
          <a:prstGeom prst="rect">
            <a:avLst/>
          </a:prstGeom>
          <a:noFill/>
        </p:spPr>
        <p:txBody>
          <a:bodyPr wrap="square" rtlCol="0">
            <a:spAutoFit/>
          </a:bodyPr>
          <a:lstStyle/>
          <a:p>
            <a:pPr algn="ctr"/>
            <a:r>
              <a:rPr lang="en-US" sz="1400" dirty="0" smtClean="0">
                <a:latin typeface="Arial" pitchFamily="34" charset="0"/>
                <a:cs typeface="Arial" pitchFamily="34" charset="0"/>
              </a:rPr>
              <a:t>“We can always rely on ONS data.”</a:t>
            </a:r>
            <a:endParaRPr lang="en-US" sz="1400" dirty="0">
              <a:latin typeface="Arial" pitchFamily="34" charset="0"/>
              <a:cs typeface="Arial" pitchFamily="34" charset="0"/>
            </a:endParaRPr>
          </a:p>
        </p:txBody>
      </p:sp>
      <p:sp>
        <p:nvSpPr>
          <p:cNvPr id="22" name="Rounded Rectangular Callout 21"/>
          <p:cNvSpPr/>
          <p:nvPr/>
        </p:nvSpPr>
        <p:spPr>
          <a:xfrm>
            <a:off x="2411760" y="4653136"/>
            <a:ext cx="2664296" cy="1656184"/>
          </a:xfrm>
          <a:prstGeom prst="wedgeRoundRectCallout">
            <a:avLst>
              <a:gd name="adj1" fmla="val -46658"/>
              <a:gd name="adj2" fmla="val -67800"/>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23" name="TextBox 22"/>
          <p:cNvSpPr txBox="1"/>
          <p:nvPr/>
        </p:nvSpPr>
        <p:spPr>
          <a:xfrm>
            <a:off x="2483768" y="4725144"/>
            <a:ext cx="2592288" cy="1600438"/>
          </a:xfrm>
          <a:prstGeom prst="rect">
            <a:avLst/>
          </a:prstGeom>
          <a:noFill/>
        </p:spPr>
        <p:txBody>
          <a:bodyPr wrap="square" rtlCol="0">
            <a:spAutoFit/>
          </a:bodyPr>
          <a:lstStyle/>
          <a:p>
            <a:pPr algn="ctr"/>
            <a:r>
              <a:rPr lang="en-US" sz="1400" dirty="0" smtClean="0">
                <a:latin typeface="Arial" pitchFamily="34" charset="0"/>
                <a:cs typeface="Arial" pitchFamily="34" charset="0"/>
              </a:rPr>
              <a:t>“Lots of things have improved including the website and your communication by e-mail providing updates on the data available.   I have always trusted the statistics you provide.”</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a:xfrm>
            <a:off x="467544" y="116632"/>
            <a:ext cx="8229600" cy="1143000"/>
          </a:xfrm>
        </p:spPr>
        <p:txBody>
          <a:bodyPr>
            <a:normAutofit/>
          </a:bodyPr>
          <a:lstStyle/>
          <a:p>
            <a:pPr algn="l"/>
            <a:r>
              <a:rPr lang="en-GB" sz="2800" dirty="0" smtClean="0">
                <a:solidFill>
                  <a:schemeClr val="tx1"/>
                </a:solidFill>
                <a:cs typeface="Arial" pitchFamily="34" charset="0"/>
              </a:rPr>
              <a:t>What we could do better </a:t>
            </a:r>
            <a:endParaRPr lang="en-GB" sz="2800" dirty="0">
              <a:solidFill>
                <a:schemeClr val="tx1"/>
              </a:solidFill>
              <a:cs typeface="Arial" pitchFamily="34" charset="0"/>
            </a:endParaRPr>
          </a:p>
        </p:txBody>
      </p:sp>
      <p:sp>
        <p:nvSpPr>
          <p:cNvPr id="13" name="TextBox 12"/>
          <p:cNvSpPr txBox="1"/>
          <p:nvPr/>
        </p:nvSpPr>
        <p:spPr>
          <a:xfrm>
            <a:off x="611560" y="1196752"/>
            <a:ext cx="7920880" cy="384720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When asked to comment on what ONS could do better, those who responded commented particularly 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ONS website – especially the search function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To be more visible on TV and radio</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Use of simple language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Local authority level statistics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GB" sz="16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Email alerts for new releases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4" name="Rounded Rectangular Callout 13"/>
          <p:cNvSpPr/>
          <p:nvPr/>
        </p:nvSpPr>
        <p:spPr>
          <a:xfrm rot="395064">
            <a:off x="5029921" y="2447482"/>
            <a:ext cx="3290223" cy="1896492"/>
          </a:xfrm>
          <a:prstGeom prst="wedgeRoundRectCallout">
            <a:avLst>
              <a:gd name="adj1" fmla="val -56853"/>
              <a:gd name="adj2" fmla="val -26834"/>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5" name="Rounded Rectangular Callout 14"/>
          <p:cNvSpPr/>
          <p:nvPr/>
        </p:nvSpPr>
        <p:spPr>
          <a:xfrm>
            <a:off x="683568" y="4869160"/>
            <a:ext cx="2664296" cy="1728192"/>
          </a:xfrm>
          <a:prstGeom prst="wedgeRoundRectCallout">
            <a:avLst>
              <a:gd name="adj1" fmla="val -46658"/>
              <a:gd name="adj2" fmla="val -67800"/>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6" name="Rounded Rectangular Callout 15"/>
          <p:cNvSpPr/>
          <p:nvPr/>
        </p:nvSpPr>
        <p:spPr>
          <a:xfrm rot="20773645">
            <a:off x="4406881" y="4726088"/>
            <a:ext cx="2557890" cy="1078232"/>
          </a:xfrm>
          <a:prstGeom prst="wedgeRoundRectCallout">
            <a:avLst>
              <a:gd name="adj1" fmla="val -37665"/>
              <a:gd name="adj2" fmla="val -68093"/>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7" name="TextBox 16"/>
          <p:cNvSpPr txBox="1"/>
          <p:nvPr/>
        </p:nvSpPr>
        <p:spPr>
          <a:xfrm rot="378100">
            <a:off x="5361515" y="2476070"/>
            <a:ext cx="2751385" cy="1815882"/>
          </a:xfrm>
          <a:prstGeom prst="rect">
            <a:avLst/>
          </a:prstGeom>
          <a:noFill/>
        </p:spPr>
        <p:txBody>
          <a:bodyPr wrap="square" rtlCol="0">
            <a:spAutoFit/>
          </a:bodyPr>
          <a:lstStyle/>
          <a:p>
            <a:r>
              <a:rPr lang="en-US" sz="1400" dirty="0" smtClean="0">
                <a:latin typeface="Arial" pitchFamily="34" charset="0"/>
                <a:cs typeface="Arial" pitchFamily="34" charset="0"/>
              </a:rPr>
              <a:t>“Sometimes is difficult to find what statistics are available at a local authority level and where these are located on the web site. Some sort of Index  listing different statistics and the geographical level at which they are.”</a:t>
            </a:r>
            <a:endParaRPr lang="en-US" sz="1400" dirty="0">
              <a:latin typeface="Arial" pitchFamily="34" charset="0"/>
              <a:cs typeface="Arial" pitchFamily="34" charset="0"/>
            </a:endParaRPr>
          </a:p>
        </p:txBody>
      </p:sp>
      <p:sp>
        <p:nvSpPr>
          <p:cNvPr id="18" name="TextBox 17"/>
          <p:cNvSpPr txBox="1"/>
          <p:nvPr/>
        </p:nvSpPr>
        <p:spPr>
          <a:xfrm rot="20714886">
            <a:off x="4407346" y="4790886"/>
            <a:ext cx="2589230" cy="954107"/>
          </a:xfrm>
          <a:prstGeom prst="rect">
            <a:avLst/>
          </a:prstGeom>
          <a:noFill/>
        </p:spPr>
        <p:txBody>
          <a:bodyPr wrap="square" rtlCol="0">
            <a:spAutoFit/>
          </a:bodyPr>
          <a:lstStyle/>
          <a:p>
            <a:r>
              <a:rPr lang="en-US" sz="1400" dirty="0" smtClean="0">
                <a:latin typeface="Arial" pitchFamily="34" charset="0"/>
                <a:cs typeface="Arial" pitchFamily="34" charset="0"/>
              </a:rPr>
              <a:t>“Access to specific statistics based on Google queries or browsing of a top-down menu structure.”</a:t>
            </a:r>
            <a:endParaRPr lang="en-US" sz="1400" dirty="0">
              <a:latin typeface="Arial" pitchFamily="34" charset="0"/>
              <a:cs typeface="Arial" pitchFamily="34" charset="0"/>
            </a:endParaRPr>
          </a:p>
        </p:txBody>
      </p:sp>
      <p:sp>
        <p:nvSpPr>
          <p:cNvPr id="19" name="TextBox 18"/>
          <p:cNvSpPr txBox="1"/>
          <p:nvPr/>
        </p:nvSpPr>
        <p:spPr>
          <a:xfrm>
            <a:off x="755576" y="4941168"/>
            <a:ext cx="2520280" cy="1600438"/>
          </a:xfrm>
          <a:prstGeom prst="rect">
            <a:avLst/>
          </a:prstGeom>
          <a:noFill/>
        </p:spPr>
        <p:txBody>
          <a:bodyPr wrap="square" rtlCol="0">
            <a:spAutoFit/>
          </a:bodyPr>
          <a:lstStyle/>
          <a:p>
            <a:pPr algn="ctr"/>
            <a:r>
              <a:rPr lang="en-US" sz="1400" dirty="0" smtClean="0">
                <a:latin typeface="Arial" pitchFamily="34" charset="0"/>
                <a:cs typeface="Arial" pitchFamily="34" charset="0"/>
              </a:rPr>
              <a:t>“Maybe probably keep working on what the data shows but also maybe things it doesn't show .. the one I would give is that labour market doesn't refer to volunteering.”</a:t>
            </a:r>
            <a:endParaRPr lang="en-US" sz="1400" dirty="0">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Third party interviews</a:t>
            </a:r>
            <a:endParaRPr lang="en-GB"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197768"/>
            <a:ext cx="7772400" cy="1143000"/>
          </a:xfrm>
        </p:spPr>
        <p:txBody>
          <a:bodyPr/>
          <a:lstStyle/>
          <a:p>
            <a:r>
              <a:rPr lang="en-GB" sz="2800" dirty="0" smtClean="0">
                <a:solidFill>
                  <a:schemeClr val="tx1"/>
                </a:solidFill>
                <a:cs typeface="Arial" pitchFamily="34" charset="0"/>
              </a:rPr>
              <a:t>Third party interviews</a:t>
            </a:r>
            <a:endParaRPr lang="en-GB" sz="2800" dirty="0">
              <a:solidFill>
                <a:schemeClr val="tx1"/>
              </a:solidFill>
              <a:cs typeface="Arial" pitchFamily="34" charset="0"/>
            </a:endParaRPr>
          </a:p>
        </p:txBody>
      </p:sp>
      <p:sp>
        <p:nvSpPr>
          <p:cNvPr id="4" name="Title 1"/>
          <p:cNvSpPr txBox="1">
            <a:spLocks/>
          </p:cNvSpPr>
          <p:nvPr/>
        </p:nvSpPr>
        <p:spPr>
          <a:xfrm>
            <a:off x="395536" y="2420888"/>
            <a:ext cx="8229600" cy="3816424"/>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0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This year we arranged for a</a:t>
            </a:r>
            <a:r>
              <a:rPr kumimoji="0" lang="en-GB" sz="2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third party to conduct interviews with senior stakeholders, particularly focussing on policy makers and policy influencers. The stakeholders came from a range of sectors including central government, local government, media, academia, think tanks and trade unions.</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2000" baseline="0" dirty="0" smtClean="0">
              <a:latin typeface="Arial" pitchFamily="34" charset="0"/>
              <a:ea typeface="+mj-ea"/>
              <a:cs typeface="Arial"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The purpose of this exercise was to get candid and detailed views on the performance of ONS, and to help us understand what stakeholders think we should be prioritising.</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2000" dirty="0" smtClean="0">
              <a:latin typeface="Arial" pitchFamily="34" charset="0"/>
              <a:ea typeface="+mj-ea"/>
              <a:cs typeface="Arial" pitchFamily="34" charset="0"/>
            </a:endParaRPr>
          </a:p>
          <a:p>
            <a:pPr lvl="0">
              <a:spcBef>
                <a:spcPct val="0"/>
              </a:spcBef>
              <a:defRPr/>
            </a:pPr>
            <a:r>
              <a:rPr kumimoji="0" lang="en-GB" sz="2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Stakeholders and organisations were </a:t>
            </a:r>
            <a:r>
              <a:rPr lang="en-GB" sz="2000" dirty="0" smtClean="0">
                <a:latin typeface="Arial" pitchFamily="34" charset="0"/>
                <a:cs typeface="Arial" pitchFamily="34" charset="0"/>
              </a:rPr>
              <a:t>sampled</a:t>
            </a:r>
            <a:r>
              <a:rPr kumimoji="0" lang="en-GB" sz="2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randomly from a sample provided by ONS. The comments were anonymised. Interviews with individuals from 18 organisations were conducted.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2000" noProof="0" dirty="0" smtClean="0">
              <a:latin typeface="Arial" pitchFamily="34" charset="0"/>
              <a:ea typeface="+mj-ea"/>
              <a:cs typeface="Arial"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The following slides outline the feedback that we had from this exercise.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1800" baseline="0" dirty="0" smtClean="0">
              <a:latin typeface="Arial" pitchFamily="34" charset="0"/>
              <a:ea typeface="+mj-ea"/>
              <a:cs typeface="Arial"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smtClean="0">
                <a:ln>
                  <a:noFill/>
                </a:ln>
                <a:solidFill>
                  <a:schemeClr val="tx1"/>
                </a:solidFill>
                <a:effectLst/>
                <a:uLnTx/>
                <a:uFillTx/>
                <a:latin typeface="+mj-lt"/>
                <a:ea typeface="+mj-ea"/>
                <a:cs typeface="+mj-cs"/>
              </a:rPr>
              <a:t/>
            </a:r>
            <a:br>
              <a:rPr kumimoji="0" lang="en-GB" sz="1800" b="0" i="0" u="none" strike="noStrike" kern="1200" cap="none" spc="0" normalizeH="0" baseline="0" noProof="0" dirty="0" smtClean="0">
                <a:ln>
                  <a:noFill/>
                </a:ln>
                <a:solidFill>
                  <a:schemeClr val="tx1"/>
                </a:solidFill>
                <a:effectLst/>
                <a:uLnTx/>
                <a:uFillTx/>
                <a:latin typeface="+mj-lt"/>
                <a:ea typeface="+mj-ea"/>
                <a:cs typeface="+mj-cs"/>
              </a:rPr>
            </a:br>
            <a:r>
              <a:rPr kumimoji="0" lang="en-GB" sz="1800" b="0" i="0" u="none" strike="noStrike" kern="1200" cap="none" spc="0" normalizeH="0" baseline="0" noProof="0" dirty="0" smtClean="0">
                <a:ln>
                  <a:noFill/>
                </a:ln>
                <a:solidFill>
                  <a:schemeClr val="tx1"/>
                </a:solidFill>
                <a:effectLst/>
                <a:uLnTx/>
                <a:uFillTx/>
                <a:latin typeface="+mj-lt"/>
                <a:ea typeface="+mj-ea"/>
                <a:cs typeface="+mj-cs"/>
              </a:rPr>
              <a:t/>
            </a:r>
            <a:br>
              <a:rPr kumimoji="0" lang="en-GB" sz="18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772400" cy="1143000"/>
          </a:xfrm>
        </p:spPr>
        <p:txBody>
          <a:bodyPr/>
          <a:lstStyle/>
          <a:p>
            <a:r>
              <a:rPr lang="en-GB" sz="2800" dirty="0" smtClean="0">
                <a:solidFill>
                  <a:schemeClr val="tx1"/>
                </a:solidFill>
                <a:cs typeface="Arial" pitchFamily="34" charset="0"/>
              </a:rPr>
              <a:t>Priority issues</a:t>
            </a:r>
            <a:endParaRPr lang="en-GB" sz="2800" dirty="0">
              <a:solidFill>
                <a:schemeClr val="tx1"/>
              </a:solidFill>
              <a:cs typeface="Arial" pitchFamily="34" charset="0"/>
            </a:endParaRPr>
          </a:p>
        </p:txBody>
      </p:sp>
      <p:sp>
        <p:nvSpPr>
          <p:cNvPr id="3" name="Content Placeholder 2"/>
          <p:cNvSpPr>
            <a:spLocks noGrp="1"/>
          </p:cNvSpPr>
          <p:nvPr>
            <p:ph idx="1"/>
          </p:nvPr>
        </p:nvSpPr>
        <p:spPr>
          <a:xfrm>
            <a:off x="467544" y="980729"/>
            <a:ext cx="8229600" cy="4032448"/>
          </a:xfrm>
        </p:spPr>
        <p:txBody>
          <a:bodyPr>
            <a:normAutofit fontScale="77500" lnSpcReduction="20000"/>
          </a:bodyPr>
          <a:lstStyle/>
          <a:p>
            <a:endParaRPr lang="en-GB" dirty="0" smtClean="0">
              <a:solidFill>
                <a:schemeClr val="tx1"/>
              </a:solidFill>
              <a:latin typeface="Arial" pitchFamily="34" charset="0"/>
              <a:cs typeface="Arial" pitchFamily="34" charset="0"/>
            </a:endParaRPr>
          </a:p>
          <a:p>
            <a:r>
              <a:rPr lang="en-GB" sz="2600" dirty="0" smtClean="0">
                <a:solidFill>
                  <a:schemeClr val="tx1"/>
                </a:solidFill>
                <a:cs typeface="Arial" pitchFamily="34" charset="0"/>
              </a:rPr>
              <a:t>Addressing the needs of an aging and more diverse population </a:t>
            </a:r>
          </a:p>
          <a:p>
            <a:r>
              <a:rPr lang="en-GB" sz="2600" dirty="0" smtClean="0">
                <a:solidFill>
                  <a:schemeClr val="tx1"/>
                </a:solidFill>
                <a:cs typeface="Arial" pitchFamily="34" charset="0"/>
              </a:rPr>
              <a:t>Regional development </a:t>
            </a:r>
          </a:p>
          <a:p>
            <a:r>
              <a:rPr lang="en-GB" sz="2600" dirty="0" smtClean="0">
                <a:solidFill>
                  <a:schemeClr val="tx1"/>
                </a:solidFill>
                <a:cs typeface="Arial" pitchFamily="34" charset="0"/>
              </a:rPr>
              <a:t>Ensuring social cohesion and having data to understand the impact of policy on particular groups </a:t>
            </a:r>
          </a:p>
          <a:p>
            <a:r>
              <a:rPr lang="en-GB" sz="2600" dirty="0" smtClean="0">
                <a:solidFill>
                  <a:schemeClr val="tx1"/>
                </a:solidFill>
                <a:cs typeface="Arial" pitchFamily="34" charset="0"/>
              </a:rPr>
              <a:t>The impact and prevalence of zero hours contracts </a:t>
            </a:r>
          </a:p>
          <a:p>
            <a:r>
              <a:rPr lang="en-GB" sz="2600" dirty="0" smtClean="0">
                <a:solidFill>
                  <a:schemeClr val="tx1"/>
                </a:solidFill>
                <a:cs typeface="Arial" pitchFamily="34" charset="0"/>
              </a:rPr>
              <a:t>Supporting the newly published Industrial Strategy </a:t>
            </a:r>
          </a:p>
          <a:p>
            <a:r>
              <a:rPr lang="en-GB" sz="2600" dirty="0" smtClean="0">
                <a:solidFill>
                  <a:schemeClr val="tx1"/>
                </a:solidFill>
                <a:cs typeface="Arial" pitchFamily="34" charset="0"/>
              </a:rPr>
              <a:t>Tackling fraud and cyber crime </a:t>
            </a:r>
          </a:p>
          <a:p>
            <a:r>
              <a:rPr lang="en-GB" sz="2600" dirty="0" smtClean="0">
                <a:solidFill>
                  <a:schemeClr val="tx1"/>
                </a:solidFill>
                <a:cs typeface="Arial" pitchFamily="34" charset="0"/>
              </a:rPr>
              <a:t>Economic growth </a:t>
            </a:r>
          </a:p>
          <a:p>
            <a:r>
              <a:rPr lang="en-GB" sz="2600" dirty="0" smtClean="0">
                <a:solidFill>
                  <a:schemeClr val="tx1"/>
                </a:solidFill>
                <a:cs typeface="Arial" pitchFamily="34" charset="0"/>
              </a:rPr>
              <a:t>Solving the productivity puzzle </a:t>
            </a:r>
          </a:p>
          <a:p>
            <a:r>
              <a:rPr lang="en-GB" sz="2600" dirty="0" smtClean="0">
                <a:solidFill>
                  <a:schemeClr val="tx1"/>
                </a:solidFill>
                <a:cs typeface="Arial" pitchFamily="34" charset="0"/>
              </a:rPr>
              <a:t>Exports </a:t>
            </a:r>
          </a:p>
          <a:p>
            <a:r>
              <a:rPr lang="en-GB" sz="2600" dirty="0" smtClean="0">
                <a:solidFill>
                  <a:schemeClr val="tx1"/>
                </a:solidFill>
                <a:cs typeface="Arial" pitchFamily="34" charset="0"/>
              </a:rPr>
              <a:t>Supporting decisions and policymaking around </a:t>
            </a:r>
            <a:r>
              <a:rPr lang="en-GB" sz="2600" dirty="0" err="1" smtClean="0">
                <a:solidFill>
                  <a:schemeClr val="tx1"/>
                </a:solidFill>
                <a:cs typeface="Arial" pitchFamily="34" charset="0"/>
              </a:rPr>
              <a:t>Brexit</a:t>
            </a:r>
            <a:r>
              <a:rPr lang="en-GB" sz="2600" dirty="0" smtClean="0">
                <a:solidFill>
                  <a:schemeClr val="tx1"/>
                </a:solidFill>
                <a:cs typeface="Arial" pitchFamily="34" charset="0"/>
              </a:rPr>
              <a:t> </a:t>
            </a:r>
          </a:p>
          <a:p>
            <a:r>
              <a:rPr lang="en-GB" sz="2600" dirty="0" smtClean="0">
                <a:solidFill>
                  <a:schemeClr val="tx1"/>
                </a:solidFill>
                <a:cs typeface="Arial" pitchFamily="34" charset="0"/>
              </a:rPr>
              <a:t>Tackling crime against vulnerable groups </a:t>
            </a:r>
            <a:r>
              <a:rPr lang="en-GB" sz="2600" dirty="0" smtClean="0"/>
              <a:t>	</a:t>
            </a:r>
          </a:p>
          <a:p>
            <a:endParaRPr lang="en-GB"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7772400" cy="1143000"/>
          </a:xfrm>
        </p:spPr>
        <p:txBody>
          <a:bodyPr/>
          <a:lstStyle/>
          <a:p>
            <a:r>
              <a:rPr lang="en-GB" sz="2800" dirty="0" smtClean="0">
                <a:solidFill>
                  <a:schemeClr val="tx1"/>
                </a:solidFill>
              </a:rPr>
              <a:t>What we are doing well</a:t>
            </a:r>
            <a:endParaRPr lang="en-GB" sz="2800" dirty="0">
              <a:solidFill>
                <a:schemeClr val="tx1"/>
              </a:solidFill>
            </a:endParaRPr>
          </a:p>
        </p:txBody>
      </p:sp>
      <p:sp>
        <p:nvSpPr>
          <p:cNvPr id="3" name="Content Placeholder 2"/>
          <p:cNvSpPr>
            <a:spLocks noGrp="1"/>
          </p:cNvSpPr>
          <p:nvPr>
            <p:ph idx="1"/>
          </p:nvPr>
        </p:nvSpPr>
        <p:spPr>
          <a:xfrm>
            <a:off x="683568" y="1268760"/>
            <a:ext cx="7772400" cy="4572000"/>
          </a:xfrm>
        </p:spPr>
        <p:txBody>
          <a:bodyPr>
            <a:noAutofit/>
          </a:bodyPr>
          <a:lstStyle/>
          <a:p>
            <a:pPr lvl="0"/>
            <a:r>
              <a:rPr lang="en-GB" sz="2000" dirty="0" smtClean="0">
                <a:solidFill>
                  <a:schemeClr val="tx1"/>
                </a:solidFill>
                <a:latin typeface="Arial" pitchFamily="34" charset="0"/>
                <a:cs typeface="Arial" pitchFamily="34" charset="0"/>
              </a:rPr>
              <a:t>Stakeholders noted an improved customer experience since the Bean Review</a:t>
            </a:r>
          </a:p>
          <a:p>
            <a:pPr lvl="0"/>
            <a:r>
              <a:rPr lang="en-GB" sz="2000" dirty="0" smtClean="0">
                <a:solidFill>
                  <a:schemeClr val="tx1"/>
                </a:solidFill>
                <a:latin typeface="Arial" pitchFamily="34" charset="0"/>
                <a:cs typeface="Arial" pitchFamily="34" charset="0"/>
              </a:rPr>
              <a:t>ONS staff are open, approachable and responsive to queries</a:t>
            </a:r>
          </a:p>
          <a:p>
            <a:pPr lvl="0"/>
            <a:r>
              <a:rPr lang="en-GB" sz="2000" dirty="0" smtClean="0">
                <a:solidFill>
                  <a:schemeClr val="tx1"/>
                </a:solidFill>
                <a:latin typeface="Arial" pitchFamily="34" charset="0"/>
                <a:cs typeface="Arial" pitchFamily="34" charset="0"/>
              </a:rPr>
              <a:t>The quality of ONS statistics was thought to be high, with some stakeholders using the phrase "gold standard"</a:t>
            </a:r>
          </a:p>
          <a:p>
            <a:pPr lvl="0"/>
            <a:r>
              <a:rPr lang="en-GB" sz="2000" dirty="0" smtClean="0">
                <a:solidFill>
                  <a:schemeClr val="tx1"/>
                </a:solidFill>
                <a:latin typeface="Arial" pitchFamily="34" charset="0"/>
                <a:cs typeface="Arial" pitchFamily="34" charset="0"/>
              </a:rPr>
              <a:t>ONS is generally thought to get the trade-off between speed of publication and quality right</a:t>
            </a:r>
          </a:p>
          <a:p>
            <a:pPr lvl="0"/>
            <a:r>
              <a:rPr lang="en-GB" sz="2000" dirty="0" smtClean="0">
                <a:solidFill>
                  <a:schemeClr val="tx1"/>
                </a:solidFill>
                <a:latin typeface="Arial" pitchFamily="34" charset="0"/>
                <a:cs typeface="Arial" pitchFamily="34" charset="0"/>
              </a:rPr>
              <a:t>ONS website has improved markedly in recent years</a:t>
            </a:r>
          </a:p>
          <a:p>
            <a:pPr lvl="0"/>
            <a:r>
              <a:rPr lang="en-GB" sz="2000" dirty="0" smtClean="0">
                <a:solidFill>
                  <a:schemeClr val="tx1"/>
                </a:solidFill>
                <a:latin typeface="Arial" pitchFamily="34" charset="0"/>
                <a:cs typeface="Arial" pitchFamily="34" charset="0"/>
              </a:rPr>
              <a:t>ONS is willing to correct errors when they are identified</a:t>
            </a:r>
          </a:p>
          <a:p>
            <a:pPr lvl="0"/>
            <a:r>
              <a:rPr lang="en-GB" sz="2000" dirty="0" smtClean="0">
                <a:solidFill>
                  <a:schemeClr val="tx1"/>
                </a:solidFill>
                <a:latin typeface="Arial" pitchFamily="34" charset="0"/>
                <a:cs typeface="Arial" pitchFamily="34" charset="0"/>
              </a:rPr>
              <a:t>There is good awareness of the Data </a:t>
            </a:r>
            <a:r>
              <a:rPr lang="en-GB" sz="2000" smtClean="0">
                <a:solidFill>
                  <a:schemeClr val="tx1"/>
                </a:solidFill>
                <a:latin typeface="Arial" pitchFamily="34" charset="0"/>
                <a:cs typeface="Arial" pitchFamily="34" charset="0"/>
              </a:rPr>
              <a:t>Science Campus</a:t>
            </a:r>
            <a:endParaRPr lang="en-GB" sz="2000" dirty="0" smtClean="0">
              <a:solidFill>
                <a:schemeClr val="tx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395536" y="116632"/>
            <a:ext cx="7772400" cy="1143000"/>
          </a:xfrm>
        </p:spPr>
        <p:txBody>
          <a:bodyPr/>
          <a:lstStyle/>
          <a:p>
            <a:r>
              <a:rPr lang="en-GB" sz="2800" dirty="0" smtClean="0">
                <a:solidFill>
                  <a:schemeClr val="tx1"/>
                </a:solidFill>
              </a:rPr>
              <a:t>What we could do better </a:t>
            </a:r>
            <a:endParaRPr lang="en-GB" sz="2800" dirty="0">
              <a:solidFill>
                <a:schemeClr val="tx1"/>
              </a:solidFill>
            </a:endParaRPr>
          </a:p>
        </p:txBody>
      </p:sp>
      <p:sp>
        <p:nvSpPr>
          <p:cNvPr id="3" name="Content Placeholder 2"/>
          <p:cNvSpPr>
            <a:spLocks noGrp="1"/>
          </p:cNvSpPr>
          <p:nvPr>
            <p:ph idx="1"/>
          </p:nvPr>
        </p:nvSpPr>
        <p:spPr>
          <a:xfrm>
            <a:off x="457200" y="1340768"/>
            <a:ext cx="8229600" cy="5256584"/>
          </a:xfrm>
        </p:spPr>
        <p:txBody>
          <a:bodyPr>
            <a:normAutofit fontScale="25000" lnSpcReduction="20000"/>
          </a:bodyPr>
          <a:lstStyle/>
          <a:p>
            <a:r>
              <a:rPr lang="en-GB" sz="8000" dirty="0" smtClean="0">
                <a:solidFill>
                  <a:schemeClr val="tx1"/>
                </a:solidFill>
                <a:latin typeface="Arial" pitchFamily="34" charset="0"/>
                <a:cs typeface="Arial" pitchFamily="34" charset="0"/>
              </a:rPr>
              <a:t>The website is improved, but still needs further developing </a:t>
            </a:r>
          </a:p>
          <a:p>
            <a:r>
              <a:rPr lang="en-GB" sz="8000" dirty="0" smtClean="0">
                <a:solidFill>
                  <a:schemeClr val="tx1"/>
                </a:solidFill>
                <a:latin typeface="Arial" pitchFamily="34" charset="0"/>
                <a:cs typeface="Arial" pitchFamily="34" charset="0"/>
              </a:rPr>
              <a:t>Stakeholders want more data at regional/local level and more flash estimates</a:t>
            </a:r>
          </a:p>
          <a:p>
            <a:r>
              <a:rPr lang="en-GB" sz="8000" dirty="0" smtClean="0">
                <a:solidFill>
                  <a:schemeClr val="tx1"/>
                </a:solidFill>
                <a:latin typeface="Arial" pitchFamily="34" charset="0"/>
                <a:cs typeface="Arial" pitchFamily="34" charset="0"/>
              </a:rPr>
              <a:t>Accessing the VML is still seen by some users as overly cumbersome</a:t>
            </a:r>
          </a:p>
          <a:p>
            <a:r>
              <a:rPr lang="en-GB" sz="8000" dirty="0" smtClean="0">
                <a:solidFill>
                  <a:schemeClr val="tx1"/>
                </a:solidFill>
                <a:latin typeface="Arial" pitchFamily="34" charset="0"/>
                <a:cs typeface="Arial" pitchFamily="34" charset="0"/>
              </a:rPr>
              <a:t>Some felt there is still too much content in our statistical bulletins</a:t>
            </a:r>
          </a:p>
          <a:p>
            <a:r>
              <a:rPr lang="en-GB" sz="8000" dirty="0" smtClean="0">
                <a:solidFill>
                  <a:schemeClr val="tx1"/>
                </a:solidFill>
                <a:latin typeface="Arial" pitchFamily="34" charset="0"/>
                <a:cs typeface="Arial" pitchFamily="34" charset="0"/>
              </a:rPr>
              <a:t>Some Government stakeholders were unhappy with the restrictions on pre-release access to statistics</a:t>
            </a:r>
          </a:p>
          <a:p>
            <a:r>
              <a:rPr lang="en-GB" sz="8000" dirty="0" smtClean="0">
                <a:solidFill>
                  <a:schemeClr val="tx1"/>
                </a:solidFill>
                <a:latin typeface="Arial" pitchFamily="34" charset="0"/>
                <a:cs typeface="Arial" pitchFamily="34" charset="0"/>
              </a:rPr>
              <a:t>Government users reported better engagement than non-Government users</a:t>
            </a:r>
          </a:p>
          <a:p>
            <a:r>
              <a:rPr lang="en-GB" sz="8000" dirty="0" smtClean="0">
                <a:solidFill>
                  <a:schemeClr val="tx1"/>
                </a:solidFill>
                <a:latin typeface="Arial" pitchFamily="34" charset="0"/>
                <a:cs typeface="Arial" pitchFamily="34" charset="0"/>
              </a:rPr>
              <a:t>Sometimes it was felt that ONS does not fully appreciate how its data influences policy</a:t>
            </a:r>
          </a:p>
          <a:p>
            <a:r>
              <a:rPr lang="en-GB" sz="8000" dirty="0" smtClean="0">
                <a:solidFill>
                  <a:schemeClr val="tx1"/>
                </a:solidFill>
                <a:latin typeface="Arial" pitchFamily="34" charset="0"/>
                <a:cs typeface="Arial" pitchFamily="34" charset="0"/>
              </a:rPr>
              <a:t>Some stakeholders noted that ONS over-consults, and doesn't make clear how feedback is influencing its decisions</a:t>
            </a:r>
          </a:p>
          <a:p>
            <a:endParaRPr lang="en-GB"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Next steps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772400" cy="1143000"/>
          </a:xfrm>
        </p:spPr>
        <p:txBody>
          <a:bodyPr/>
          <a:lstStyle/>
          <a:p>
            <a:r>
              <a:rPr lang="en-GB" dirty="0" smtClean="0">
                <a:solidFill>
                  <a:schemeClr val="tx1"/>
                </a:solidFill>
              </a:rPr>
              <a:t>What next?</a:t>
            </a:r>
            <a:endParaRPr lang="en-GB" dirty="0">
              <a:solidFill>
                <a:schemeClr val="tx1"/>
              </a:solidFill>
            </a:endParaRPr>
          </a:p>
        </p:txBody>
      </p:sp>
      <p:sp>
        <p:nvSpPr>
          <p:cNvPr id="3" name="Content Placeholder 2"/>
          <p:cNvSpPr>
            <a:spLocks noGrp="1"/>
          </p:cNvSpPr>
          <p:nvPr>
            <p:ph idx="1"/>
          </p:nvPr>
        </p:nvSpPr>
        <p:spPr>
          <a:xfrm>
            <a:off x="539552" y="1268760"/>
            <a:ext cx="7772400" cy="4572000"/>
          </a:xfrm>
        </p:spPr>
        <p:txBody>
          <a:bodyPr/>
          <a:lstStyle/>
          <a:p>
            <a:r>
              <a:rPr lang="en-GB" sz="2000" dirty="0" smtClean="0">
                <a:solidFill>
                  <a:schemeClr val="tx1"/>
                </a:solidFill>
              </a:rPr>
              <a:t>In June we published our </a:t>
            </a:r>
            <a:r>
              <a:rPr lang="en-GB" sz="2000" dirty="0" smtClean="0">
                <a:solidFill>
                  <a:schemeClr val="tx1"/>
                </a:solidFill>
                <a:hlinkClick r:id="rId2"/>
              </a:rPr>
              <a:t>updated business plan</a:t>
            </a:r>
            <a:r>
              <a:rPr lang="en-GB" sz="2000" dirty="0" smtClean="0">
                <a:solidFill>
                  <a:schemeClr val="tx1"/>
                </a:solidFill>
              </a:rPr>
              <a:t>, which details our progress on our key change programmes and priority issues</a:t>
            </a:r>
          </a:p>
          <a:p>
            <a:r>
              <a:rPr lang="en-GB" sz="2000" dirty="0" smtClean="0">
                <a:solidFill>
                  <a:schemeClr val="tx1"/>
                </a:solidFill>
              </a:rPr>
              <a:t>We are reviewing this year’s survey process so we can improve it next time – let us know you ideas at the address below</a:t>
            </a:r>
          </a:p>
          <a:p>
            <a:r>
              <a:rPr lang="en-GB" sz="2000" dirty="0" smtClean="0">
                <a:solidFill>
                  <a:schemeClr val="tx1"/>
                </a:solidFill>
              </a:rPr>
              <a:t>Next steps on the main issues users told us were important:</a:t>
            </a:r>
          </a:p>
          <a:p>
            <a:pPr lvl="1">
              <a:buFont typeface="Arial" pitchFamily="34" charset="0"/>
              <a:buChar char="•"/>
            </a:pPr>
            <a:r>
              <a:rPr lang="en-GB" sz="1600" dirty="0" smtClean="0">
                <a:solidFill>
                  <a:schemeClr val="tx1"/>
                </a:solidFill>
              </a:rPr>
              <a:t>We continue to prioritise improving the ONS website. Updates can be found on the Digital.ONS blog: </a:t>
            </a:r>
            <a:r>
              <a:rPr lang="en-GB" sz="1600" dirty="0" smtClean="0">
                <a:solidFill>
                  <a:schemeClr val="tx1"/>
                </a:solidFill>
                <a:hlinkClick r:id="rId3"/>
              </a:rPr>
              <a:t>https://digitalblog.ons.gov.uk/</a:t>
            </a:r>
            <a:r>
              <a:rPr lang="en-GB" sz="1600" dirty="0" smtClean="0">
                <a:solidFill>
                  <a:schemeClr val="tx1"/>
                </a:solidFill>
              </a:rPr>
              <a:t> </a:t>
            </a:r>
          </a:p>
          <a:p>
            <a:pPr lvl="1">
              <a:buFont typeface="Arial" pitchFamily="34" charset="0"/>
              <a:buChar char="•"/>
            </a:pPr>
            <a:r>
              <a:rPr lang="en-GB" sz="1600" dirty="0" smtClean="0">
                <a:solidFill>
                  <a:schemeClr val="tx1"/>
                </a:solidFill>
              </a:rPr>
              <a:t>We are currently consulting on a number of proposals to enhance our regional statistics offering. All consultations can now be found in one place: </a:t>
            </a:r>
            <a:r>
              <a:rPr lang="en-GB" sz="1600" dirty="0" smtClean="0">
                <a:solidFill>
                  <a:schemeClr val="tx1"/>
                </a:solidFill>
                <a:hlinkClick r:id="rId4"/>
              </a:rPr>
              <a:t>http://consultations.ons.gov.uk</a:t>
            </a:r>
            <a:r>
              <a:rPr lang="en-GB" sz="1600" dirty="0" smtClean="0">
                <a:solidFill>
                  <a:schemeClr val="tx1"/>
                </a:solidFill>
              </a:rPr>
              <a:t> </a:t>
            </a:r>
          </a:p>
          <a:p>
            <a:pPr lvl="1">
              <a:buFont typeface="Arial" pitchFamily="34" charset="0"/>
              <a:buChar char="•"/>
            </a:pPr>
            <a:r>
              <a:rPr lang="en-GB" sz="1600" dirty="0" smtClean="0">
                <a:solidFill>
                  <a:schemeClr val="tx1"/>
                </a:solidFill>
              </a:rPr>
              <a:t>We have started a review of how we consult to ensure that we do not over burden users and to introduce a more consistent approach</a:t>
            </a:r>
          </a:p>
          <a:p>
            <a:pPr lvl="1">
              <a:buFont typeface="Arial" pitchFamily="34" charset="0"/>
              <a:buChar char="•"/>
            </a:pPr>
            <a:r>
              <a:rPr lang="en-GB" sz="1600" dirty="0" smtClean="0">
                <a:solidFill>
                  <a:schemeClr val="tx1"/>
                </a:solidFill>
              </a:rPr>
              <a:t>We are always looking for better ways to communicate. Some users suggested the ability to sign up to receive new releases. This was recently introduced and can be accessed here: </a:t>
            </a:r>
            <a:r>
              <a:rPr lang="en-GB" sz="1600" dirty="0" smtClean="0">
                <a:solidFill>
                  <a:schemeClr val="tx1"/>
                </a:solidFill>
                <a:hlinkClick r:id="rId5"/>
              </a:rPr>
              <a:t>https://public.govdelivery.com/accounts/UKONS/subscribers/new</a:t>
            </a:r>
            <a:r>
              <a:rPr lang="en-GB" sz="1600" dirty="0" smtClean="0">
                <a:solidFill>
                  <a:schemeClr val="tx1"/>
                </a:solidFill>
              </a:rPr>
              <a:t> </a:t>
            </a:r>
            <a:endParaRPr lang="en-GB" sz="2000" dirty="0" smtClean="0">
              <a:solidFill>
                <a:schemeClr val="tx1"/>
              </a:solidFill>
            </a:endParaRPr>
          </a:p>
          <a:p>
            <a:r>
              <a:rPr lang="en-GB" sz="2000" dirty="0" smtClean="0">
                <a:solidFill>
                  <a:schemeClr val="tx1"/>
                </a:solidFill>
              </a:rPr>
              <a:t>Any feedback on this year’s process should be emailed to </a:t>
            </a:r>
            <a:r>
              <a:rPr lang="en-GB" sz="2000" dirty="0" smtClean="0">
                <a:solidFill>
                  <a:schemeClr val="tx1"/>
                </a:solidFill>
                <a:hlinkClick r:id="rId6"/>
              </a:rPr>
              <a:t>ons.communications@ons.gov.uk</a:t>
            </a:r>
            <a:r>
              <a:rPr lang="en-GB" sz="2000" dirty="0" smtClean="0">
                <a:solidFill>
                  <a:schemeClr val="tx1"/>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auto">
          <a:xfrm>
            <a:off x="251520" y="3222104"/>
            <a:ext cx="8568952" cy="1143000"/>
          </a:xfrm>
          <a:prstGeom prst="rect">
            <a:avLst/>
          </a:prstGeom>
          <a:noFill/>
          <a:ln w="9525">
            <a:noFill/>
            <a:miter lim="800000"/>
            <a:headEnd/>
            <a:tailEnd/>
          </a:ln>
        </p:spPr>
        <p:txBody>
          <a:bodyPr>
            <a:noAutofit/>
          </a:bodyPr>
          <a:lstStyle/>
          <a:p>
            <a:pPr lvl="0" fontAlgn="auto">
              <a:spcBef>
                <a:spcPts val="0"/>
              </a:spcBef>
              <a:spcAft>
                <a:spcPts val="0"/>
              </a:spcAft>
              <a:defRPr/>
            </a:pPr>
            <a:r>
              <a:rPr kumimoji="0" lang="en-GB" sz="1800" b="0" i="0" u="none" strike="noStrike" kern="0" cap="none" spc="0" normalizeH="0" baseline="0" noProof="0" dirty="0" smtClean="0">
                <a:ln>
                  <a:noFill/>
                </a:ln>
                <a:solidFill>
                  <a:sysClr val="windowText" lastClr="000000"/>
                </a:solidFill>
                <a:effectLst/>
                <a:uLnTx/>
                <a:uFillTx/>
              </a:rPr>
              <a:t/>
            </a:r>
            <a:br>
              <a:rPr kumimoji="0" lang="en-GB" sz="1800" b="0" i="0" u="none" strike="noStrike" kern="0" cap="none" spc="0" normalizeH="0" baseline="0" noProof="0" dirty="0" smtClean="0">
                <a:ln>
                  <a:noFill/>
                </a:ln>
                <a:solidFill>
                  <a:sysClr val="windowText" lastClr="000000"/>
                </a:solidFill>
                <a:effectLst/>
                <a:uLnTx/>
                <a:uFillTx/>
              </a:rPr>
            </a:br>
            <a:r>
              <a:rPr kumimoji="0" lang="en-GB" sz="1800" b="0" i="0" u="none" strike="noStrike" kern="0" cap="none" spc="0" normalizeH="0" baseline="0" noProof="0" dirty="0" smtClean="0">
                <a:ln>
                  <a:noFill/>
                </a:ln>
                <a:solidFill>
                  <a:sysClr val="windowText" lastClr="000000"/>
                </a:solidFill>
                <a:effectLst/>
                <a:uLnTx/>
                <a:uFillTx/>
              </a:rPr>
              <a:t/>
            </a:r>
            <a:br>
              <a:rPr kumimoji="0" lang="en-GB" sz="1800" b="0" i="0" u="none" strike="noStrike" kern="0" cap="none" spc="0" normalizeH="0" baseline="0" noProof="0" dirty="0" smtClean="0">
                <a:ln>
                  <a:noFill/>
                </a:ln>
                <a:solidFill>
                  <a:sysClr val="windowText" lastClr="000000"/>
                </a:solidFill>
                <a:effectLst/>
                <a:uLnTx/>
                <a:uFillTx/>
              </a:rPr>
            </a:br>
            <a:r>
              <a:rPr kumimoji="0" lang="en-GB" sz="1800" b="0" i="0" u="none" strike="noStrike" kern="0" cap="none" spc="0" normalizeH="0" baseline="0" noProof="0" dirty="0" smtClean="0">
                <a:ln>
                  <a:noFill/>
                </a:ln>
                <a:solidFill>
                  <a:sysClr val="windowText" lastClr="000000"/>
                </a:solidFill>
                <a:effectLst/>
                <a:uLnTx/>
                <a:uFillTx/>
              </a:rPr>
              <a:t>ONS runs an annual customer satisfaction survey to gather feedback on our performance over the previous 12 months.</a:t>
            </a:r>
            <a:r>
              <a:rPr kumimoji="0" lang="en-GB" sz="1800" b="0" i="0" u="none" strike="noStrike" kern="0" cap="none" spc="0" normalizeH="0" noProof="0" dirty="0" smtClean="0">
                <a:ln>
                  <a:noFill/>
                </a:ln>
                <a:solidFill>
                  <a:sysClr val="windowText" lastClr="000000"/>
                </a:solidFill>
                <a:effectLst/>
                <a:uLnTx/>
                <a:uFillTx/>
              </a:rPr>
              <a:t> </a:t>
            </a:r>
            <a:r>
              <a:rPr lang="en-GB" sz="1800" b="0" dirty="0" smtClean="0">
                <a:solidFill>
                  <a:sysClr val="windowText" lastClr="000000"/>
                </a:solidFill>
              </a:rPr>
              <a:t>This year, we also asked questions about priorities, this was intended to aid business planning. </a:t>
            </a:r>
            <a:r>
              <a:rPr kumimoji="0" lang="en-GB" sz="1800" b="0" i="0" u="none" strike="noStrike" kern="0" cap="none" spc="0" normalizeH="0" baseline="0" noProof="0" dirty="0" smtClean="0">
                <a:ln>
                  <a:noFill/>
                </a:ln>
                <a:solidFill>
                  <a:sysClr val="windowText" lastClr="000000"/>
                </a:solidFill>
                <a:effectLst/>
                <a:uLnTx/>
                <a:uFillTx/>
              </a:rPr>
              <a:t/>
            </a:r>
            <a:br>
              <a:rPr kumimoji="0" lang="en-GB" sz="1800" b="0" i="0" u="none" strike="noStrike" kern="0" cap="none" spc="0" normalizeH="0" baseline="0" noProof="0" dirty="0" smtClean="0">
                <a:ln>
                  <a:noFill/>
                </a:ln>
                <a:solidFill>
                  <a:sysClr val="windowText" lastClr="000000"/>
                </a:solidFill>
                <a:effectLst/>
                <a:uLnTx/>
                <a:uFillTx/>
              </a:rPr>
            </a:br>
            <a:r>
              <a:rPr lang="en-GB" sz="1800" b="0" dirty="0" smtClean="0">
                <a:solidFill>
                  <a:sysClr val="windowText" lastClr="000000"/>
                </a:solidFill>
              </a:rPr>
              <a:t/>
            </a:r>
            <a:br>
              <a:rPr lang="en-GB" sz="1800" b="0" dirty="0" smtClean="0">
                <a:solidFill>
                  <a:sysClr val="windowText" lastClr="000000"/>
                </a:solidFill>
              </a:rPr>
            </a:br>
            <a:r>
              <a:rPr lang="en-GB" sz="1800" b="0" dirty="0" smtClean="0">
                <a:solidFill>
                  <a:sysClr val="windowText" lastClr="000000"/>
                </a:solidFill>
              </a:rPr>
              <a:t>The headline results are used to influence our business plan and are reported in our annual report.</a:t>
            </a:r>
            <a:r>
              <a:rPr kumimoji="0" lang="en-GB" sz="1800" b="0" i="0" u="none" strike="noStrike" kern="0" cap="none" spc="0" normalizeH="0" baseline="0" noProof="0" dirty="0" smtClean="0">
                <a:ln>
                  <a:noFill/>
                </a:ln>
                <a:solidFill>
                  <a:sysClr val="windowText" lastClr="000000"/>
                </a:solidFill>
                <a:effectLst/>
                <a:uLnTx/>
                <a:uFillTx/>
              </a:rPr>
              <a:t> The</a:t>
            </a:r>
            <a:r>
              <a:rPr kumimoji="0" lang="en-GB" sz="1800" b="0" i="0" u="none" strike="noStrike" kern="0" cap="none" spc="0" normalizeH="0" noProof="0" dirty="0" smtClean="0">
                <a:ln>
                  <a:noFill/>
                </a:ln>
                <a:solidFill>
                  <a:sysClr val="windowText" lastClr="000000"/>
                </a:solidFill>
                <a:effectLst/>
                <a:uLnTx/>
                <a:uFillTx/>
              </a:rPr>
              <a:t> survey was publically available and shared via our social media channels. Some </a:t>
            </a:r>
            <a:r>
              <a:rPr lang="en-GB" sz="1800" b="0" noProof="0" dirty="0" smtClean="0">
                <a:solidFill>
                  <a:sysClr val="windowText" lastClr="000000"/>
                </a:solidFill>
              </a:rPr>
              <a:t>ONS staff shared the survey </a:t>
            </a:r>
            <a:r>
              <a:rPr lang="en-GB" sz="1800" b="0" dirty="0" smtClean="0">
                <a:solidFill>
                  <a:sysClr val="windowText" lastClr="000000"/>
                </a:solidFill>
              </a:rPr>
              <a:t>directly with their contacts. </a:t>
            </a:r>
            <a:r>
              <a:rPr kumimoji="0" lang="en-GB" sz="1800" b="0" i="0" u="none" strike="noStrike" kern="0" cap="none" spc="0" normalizeH="0" baseline="0" noProof="0" dirty="0" smtClean="0">
                <a:ln>
                  <a:noFill/>
                </a:ln>
                <a:solidFill>
                  <a:sysClr val="windowText" lastClr="000000"/>
                </a:solidFill>
                <a:effectLst/>
                <a:uLnTx/>
                <a:uFillTx/>
              </a:rPr>
              <a:t/>
            </a:r>
            <a:br>
              <a:rPr kumimoji="0" lang="en-GB" sz="1800" b="0" i="0" u="none" strike="noStrike" kern="0" cap="none" spc="0" normalizeH="0" baseline="0" noProof="0" dirty="0" smtClean="0">
                <a:ln>
                  <a:noFill/>
                </a:ln>
                <a:solidFill>
                  <a:sysClr val="windowText" lastClr="000000"/>
                </a:solidFill>
                <a:effectLst/>
                <a:uLnTx/>
                <a:uFillTx/>
              </a:rPr>
            </a:br>
            <a:r>
              <a:rPr kumimoji="0" lang="en-GB" sz="1800" b="0" i="0" u="none" strike="noStrike" kern="0" cap="none" spc="0" normalizeH="0" baseline="0" noProof="0" dirty="0" smtClean="0">
                <a:ln>
                  <a:noFill/>
                </a:ln>
                <a:solidFill>
                  <a:sysClr val="windowText" lastClr="000000"/>
                </a:solidFill>
                <a:effectLst/>
                <a:uLnTx/>
                <a:uFillTx/>
              </a:rPr>
              <a:t/>
            </a:r>
            <a:br>
              <a:rPr kumimoji="0" lang="en-GB" sz="1800" b="0" i="0" u="none" strike="noStrike" kern="0" cap="none" spc="0" normalizeH="0" baseline="0" noProof="0" dirty="0" smtClean="0">
                <a:ln>
                  <a:noFill/>
                </a:ln>
                <a:solidFill>
                  <a:sysClr val="windowText" lastClr="000000"/>
                </a:solidFill>
                <a:effectLst/>
                <a:uLnTx/>
                <a:uFillTx/>
              </a:rPr>
            </a:br>
            <a:r>
              <a:rPr kumimoji="0" lang="en-GB" sz="1800" b="0" i="0" u="none" strike="noStrike" kern="0" cap="none" spc="0" normalizeH="0" baseline="0" noProof="0" dirty="0" smtClean="0">
                <a:ln>
                  <a:noFill/>
                </a:ln>
                <a:solidFill>
                  <a:sysClr val="windowText" lastClr="000000"/>
                </a:solidFill>
                <a:effectLst/>
                <a:uLnTx/>
                <a:uFillTx/>
              </a:rPr>
              <a:t>Scores from previous years are available on the ONS website. These scores are not comparable, because this year’s survey was open to anyone, and surveys in previous years have been sent to a closed sample. We changed our approach to try to reach</a:t>
            </a:r>
            <a:r>
              <a:rPr kumimoji="0" lang="en-GB" sz="1800" b="0" i="0" u="none" strike="noStrike" kern="0" cap="none" spc="0" normalizeH="0" noProof="0" dirty="0" smtClean="0">
                <a:ln>
                  <a:noFill/>
                </a:ln>
                <a:solidFill>
                  <a:sysClr val="windowText" lastClr="000000"/>
                </a:solidFill>
                <a:effectLst/>
                <a:uLnTx/>
                <a:uFillTx/>
              </a:rPr>
              <a:t> a wider audience and get a broader view.</a:t>
            </a:r>
            <a:br>
              <a:rPr kumimoji="0" lang="en-GB" sz="1800" b="0" i="0" u="none" strike="noStrike" kern="0" cap="none" spc="0" normalizeH="0" noProof="0" dirty="0" smtClean="0">
                <a:ln>
                  <a:noFill/>
                </a:ln>
                <a:solidFill>
                  <a:sysClr val="windowText" lastClr="000000"/>
                </a:solidFill>
                <a:effectLst/>
                <a:uLnTx/>
                <a:uFillTx/>
              </a:rPr>
            </a:br>
            <a:r>
              <a:rPr lang="en-GB" sz="1800" b="0" dirty="0" smtClean="0">
                <a:solidFill>
                  <a:sysClr val="windowText" lastClr="000000"/>
                </a:solidFill>
              </a:rPr>
              <a:t/>
            </a:r>
            <a:br>
              <a:rPr lang="en-GB" sz="1800" b="0" dirty="0" smtClean="0">
                <a:solidFill>
                  <a:sysClr val="windowText" lastClr="000000"/>
                </a:solidFill>
              </a:rPr>
            </a:br>
            <a:r>
              <a:rPr lang="en-GB" sz="1800" b="0" dirty="0" smtClean="0">
                <a:solidFill>
                  <a:sysClr val="windowText" lastClr="000000"/>
                </a:solidFill>
              </a:rPr>
              <a:t>A further note of caution when considering these results relates to small response rate this year – for more information see this blog post. Following this year’s survey we will be conducting a review of the new approach and feedback would be very welcome. </a:t>
            </a:r>
            <a:br>
              <a:rPr lang="en-GB" sz="1800" b="0" dirty="0" smtClean="0">
                <a:solidFill>
                  <a:sysClr val="windowText" lastClr="000000"/>
                </a:solidFill>
              </a:rPr>
            </a:br>
            <a:r>
              <a:rPr lang="en-GB" sz="1800" b="0" dirty="0" smtClean="0">
                <a:solidFill>
                  <a:sysClr val="windowText" lastClr="000000"/>
                </a:solidFill>
              </a:rPr>
              <a:t/>
            </a:r>
            <a:br>
              <a:rPr lang="en-GB" sz="1800" b="0" dirty="0" smtClean="0">
                <a:solidFill>
                  <a:sysClr val="windowText" lastClr="000000"/>
                </a:solidFill>
              </a:rPr>
            </a:br>
            <a:r>
              <a:rPr lang="en-GB" sz="1800" b="0" dirty="0" smtClean="0">
                <a:solidFill>
                  <a:sysClr val="windowText" lastClr="000000"/>
                </a:solidFill>
              </a:rPr>
              <a:t>If you have any feedback or comments you would like to make on the survey please do contact us at </a:t>
            </a:r>
            <a:r>
              <a:rPr lang="en-GB" sz="1800" b="0" dirty="0" smtClean="0">
                <a:solidFill>
                  <a:sysClr val="windowText" lastClr="000000"/>
                </a:solidFill>
                <a:hlinkClick r:id="rId4"/>
              </a:rPr>
              <a:t>ons.communications@ons.gov.uk</a:t>
            </a:r>
            <a:r>
              <a:rPr lang="en-GB" sz="1800" b="0" dirty="0" smtClean="0">
                <a:solidFill>
                  <a:sysClr val="windowText" lastClr="000000"/>
                </a:solidFill>
              </a:rPr>
              <a:t>. </a:t>
            </a:r>
            <a:endParaRPr kumimoji="0" lang="en-US" sz="1800" b="0" i="0" u="none" strike="noStrike" kern="0" cap="none" spc="0" normalizeH="0" baseline="0" noProof="0" dirty="0">
              <a:ln>
                <a:noFill/>
              </a:ln>
              <a:solidFill>
                <a:sysClr val="windowText" lastClr="000000"/>
              </a:solidFill>
              <a:effectLst/>
              <a:uLnTx/>
              <a:uFillTx/>
            </a:endParaRPr>
          </a:p>
        </p:txBody>
      </p:sp>
      <p:sp>
        <p:nvSpPr>
          <p:cNvPr id="3" name="TextBox 2"/>
          <p:cNvSpPr txBox="1"/>
          <p:nvPr/>
        </p:nvSpPr>
        <p:spPr>
          <a:xfrm>
            <a:off x="395536" y="404664"/>
            <a:ext cx="8280920" cy="523220"/>
          </a:xfrm>
          <a:prstGeom prst="rect">
            <a:avLst/>
          </a:prstGeom>
          <a:noFill/>
        </p:spPr>
        <p:txBody>
          <a:bodyPr wrap="square" rtlCol="0">
            <a:spAutoFit/>
          </a:bodyPr>
          <a:lstStyle/>
          <a:p>
            <a:r>
              <a:rPr lang="en-GB" sz="2800" dirty="0" smtClean="0"/>
              <a:t>Background and methodology</a:t>
            </a:r>
            <a:endParaRPr lang="en-US" sz="2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395536" y="476672"/>
            <a:ext cx="7992888" cy="2862322"/>
          </a:xfrm>
          <a:prstGeom prst="rect">
            <a:avLst/>
          </a:prstGeom>
        </p:spPr>
        <p:txBody>
          <a:bodyPr wrap="square">
            <a:spAutoFit/>
          </a:bodyPr>
          <a:lstStyle/>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pPr marL="285750" lvl="0" indent="-285750">
              <a:buFont typeface="Arial" panose="020B0604020202020204" pitchFamily="34" charset="0"/>
              <a:buChar char="•"/>
            </a:pPr>
            <a:r>
              <a:rPr lang="en-US" dirty="0" smtClean="0">
                <a:latin typeface="Arial" pitchFamily="34" charset="0"/>
                <a:cs typeface="Arial" pitchFamily="34" charset="0"/>
              </a:rPr>
              <a:t>88% </a:t>
            </a:r>
            <a:r>
              <a:rPr lang="en-US" b="1" dirty="0">
                <a:latin typeface="Arial" pitchFamily="34" charset="0"/>
                <a:cs typeface="Arial" pitchFamily="34" charset="0"/>
              </a:rPr>
              <a:t>trust</a:t>
            </a:r>
            <a:r>
              <a:rPr lang="en-US" dirty="0">
                <a:latin typeface="Arial" pitchFamily="34" charset="0"/>
                <a:cs typeface="Arial" pitchFamily="34" charset="0"/>
              </a:rPr>
              <a:t> ONS </a:t>
            </a:r>
            <a:r>
              <a:rPr lang="en-US" dirty="0" smtClean="0">
                <a:latin typeface="Arial" pitchFamily="34" charset="0"/>
                <a:cs typeface="Arial" pitchFamily="34" charset="0"/>
              </a:rPr>
              <a:t>statistics </a:t>
            </a:r>
            <a:r>
              <a:rPr lang="en-US" dirty="0">
                <a:latin typeface="Arial" pitchFamily="34" charset="0"/>
                <a:cs typeface="Arial" pitchFamily="34" charset="0"/>
              </a:rPr>
              <a:t>and </a:t>
            </a:r>
            <a:r>
              <a:rPr lang="en-US" dirty="0" smtClean="0">
                <a:latin typeface="Arial" pitchFamily="34" charset="0"/>
                <a:cs typeface="Arial" pitchFamily="34" charset="0"/>
              </a:rPr>
              <a:t>analyses</a:t>
            </a:r>
            <a:endParaRPr lang="en-GB" dirty="0">
              <a:latin typeface="Arial" pitchFamily="34" charset="0"/>
              <a:cs typeface="Arial" pitchFamily="34" charset="0"/>
            </a:endParaRPr>
          </a:p>
          <a:p>
            <a:pPr marL="285750" lvl="0" indent="-285750">
              <a:buFont typeface="Arial" panose="020B0604020202020204" pitchFamily="34" charset="0"/>
              <a:buChar char="•"/>
            </a:pPr>
            <a:r>
              <a:rPr lang="en-US" dirty="0" smtClean="0">
                <a:latin typeface="Arial" pitchFamily="34" charset="0"/>
                <a:cs typeface="Arial" pitchFamily="34" charset="0"/>
              </a:rPr>
              <a:t>83% </a:t>
            </a:r>
            <a:r>
              <a:rPr lang="en-US" dirty="0">
                <a:latin typeface="Arial" pitchFamily="34" charset="0"/>
                <a:cs typeface="Arial" pitchFamily="34" charset="0"/>
              </a:rPr>
              <a:t>are satisfied with the </a:t>
            </a:r>
            <a:r>
              <a:rPr lang="en-US" b="1" dirty="0">
                <a:latin typeface="Arial" pitchFamily="34" charset="0"/>
                <a:cs typeface="Arial" pitchFamily="34" charset="0"/>
              </a:rPr>
              <a:t>quality</a:t>
            </a:r>
            <a:r>
              <a:rPr lang="en-US" dirty="0">
                <a:latin typeface="Arial" pitchFamily="34" charset="0"/>
                <a:cs typeface="Arial" pitchFamily="34" charset="0"/>
              </a:rPr>
              <a:t> of ONS statistics and analyses</a:t>
            </a:r>
            <a:endParaRPr lang="en-GB" dirty="0">
              <a:latin typeface="Arial" pitchFamily="34" charset="0"/>
              <a:cs typeface="Arial" pitchFamily="34" charset="0"/>
            </a:endParaRPr>
          </a:p>
          <a:p>
            <a:pPr marL="285750" lvl="0" indent="-285750">
              <a:buFont typeface="Arial" panose="020B0604020202020204" pitchFamily="34" charset="0"/>
              <a:buChar char="•"/>
            </a:pPr>
            <a:r>
              <a:rPr lang="en-US" dirty="0" smtClean="0">
                <a:latin typeface="Arial" pitchFamily="34" charset="0"/>
                <a:cs typeface="Arial" pitchFamily="34" charset="0"/>
              </a:rPr>
              <a:t>76% </a:t>
            </a:r>
            <a:r>
              <a:rPr lang="en-US" dirty="0">
                <a:latin typeface="Arial" pitchFamily="34" charset="0"/>
                <a:cs typeface="Arial" pitchFamily="34" charset="0"/>
              </a:rPr>
              <a:t>are satisfied with </a:t>
            </a:r>
            <a:r>
              <a:rPr lang="en-US" dirty="0" smtClean="0">
                <a:latin typeface="Arial" pitchFamily="34" charset="0"/>
                <a:cs typeface="Arial" pitchFamily="34" charset="0"/>
              </a:rPr>
              <a:t>ONS’ </a:t>
            </a:r>
            <a:r>
              <a:rPr lang="en-US" b="1" dirty="0" smtClean="0">
                <a:latin typeface="Arial" pitchFamily="34" charset="0"/>
                <a:cs typeface="Arial" pitchFamily="34" charset="0"/>
              </a:rPr>
              <a:t>communication</a:t>
            </a:r>
            <a:endParaRPr lang="en-GB" b="1" dirty="0">
              <a:latin typeface="Arial" pitchFamily="34" charset="0"/>
              <a:cs typeface="Arial" pitchFamily="34" charset="0"/>
            </a:endParaRPr>
          </a:p>
          <a:p>
            <a:pPr marL="285750" lvl="0" indent="-285750">
              <a:buFont typeface="Arial" panose="020B0604020202020204" pitchFamily="34" charset="0"/>
              <a:buChar char="•"/>
            </a:pPr>
            <a:r>
              <a:rPr lang="en-US" dirty="0" smtClean="0">
                <a:latin typeface="Arial" pitchFamily="34" charset="0"/>
                <a:cs typeface="Arial" pitchFamily="34" charset="0"/>
              </a:rPr>
              <a:t>75% </a:t>
            </a:r>
            <a:r>
              <a:rPr lang="en-US" dirty="0">
                <a:latin typeface="Arial" pitchFamily="34" charset="0"/>
                <a:cs typeface="Arial" pitchFamily="34" charset="0"/>
              </a:rPr>
              <a:t>consider ONS statistics to be </a:t>
            </a:r>
            <a:r>
              <a:rPr lang="en-US" b="1" dirty="0">
                <a:latin typeface="Arial" pitchFamily="34" charset="0"/>
                <a:cs typeface="Arial" pitchFamily="34" charset="0"/>
              </a:rPr>
              <a:t>helpful</a:t>
            </a:r>
            <a:r>
              <a:rPr lang="en-US" dirty="0">
                <a:latin typeface="Arial" pitchFamily="34" charset="0"/>
                <a:cs typeface="Arial" pitchFamily="34" charset="0"/>
              </a:rPr>
              <a:t> in providing an evidence base decision making or policies over the last year</a:t>
            </a:r>
            <a:endParaRPr lang="en-GB" dirty="0">
              <a:latin typeface="Arial" pitchFamily="34" charset="0"/>
              <a:cs typeface="Arial" pitchFamily="34" charset="0"/>
            </a:endParaRPr>
          </a:p>
          <a:p>
            <a:pPr marL="285750" lvl="0" indent="-285750">
              <a:buFont typeface="Arial" panose="020B0604020202020204" pitchFamily="34" charset="0"/>
              <a:buChar char="•"/>
            </a:pPr>
            <a:r>
              <a:rPr lang="en-US" dirty="0" smtClean="0">
                <a:latin typeface="Arial" pitchFamily="34" charset="0"/>
                <a:cs typeface="Arial" pitchFamily="34" charset="0"/>
              </a:rPr>
              <a:t>84% </a:t>
            </a:r>
            <a:r>
              <a:rPr lang="en-US" dirty="0">
                <a:latin typeface="Arial" pitchFamily="34" charset="0"/>
                <a:cs typeface="Arial" pitchFamily="34" charset="0"/>
              </a:rPr>
              <a:t>are satisfied with the </a:t>
            </a:r>
            <a:r>
              <a:rPr lang="en-US" b="1" dirty="0">
                <a:latin typeface="Arial" pitchFamily="34" charset="0"/>
                <a:cs typeface="Arial" pitchFamily="34" charset="0"/>
              </a:rPr>
              <a:t>overall performance </a:t>
            </a:r>
            <a:r>
              <a:rPr lang="en-US" dirty="0">
                <a:latin typeface="Arial" pitchFamily="34" charset="0"/>
                <a:cs typeface="Arial" pitchFamily="34" charset="0"/>
              </a:rPr>
              <a:t>of ONS as a National Statistics Office</a:t>
            </a:r>
            <a:endParaRPr lang="en-GB" dirty="0">
              <a:latin typeface="Arial" pitchFamily="34" charset="0"/>
              <a:cs typeface="Arial" pitchFamily="34" charset="0"/>
            </a:endParaRPr>
          </a:p>
        </p:txBody>
      </p:sp>
      <p:sp>
        <p:nvSpPr>
          <p:cNvPr id="4" name="TextBox 3"/>
          <p:cNvSpPr txBox="1"/>
          <p:nvPr/>
        </p:nvSpPr>
        <p:spPr>
          <a:xfrm>
            <a:off x="395536" y="404664"/>
            <a:ext cx="8280920" cy="523220"/>
          </a:xfrm>
          <a:prstGeom prst="rect">
            <a:avLst/>
          </a:prstGeom>
          <a:noFill/>
        </p:spPr>
        <p:txBody>
          <a:bodyPr wrap="square" rtlCol="0">
            <a:spAutoFit/>
          </a:bodyPr>
          <a:lstStyle/>
          <a:p>
            <a:r>
              <a:rPr lang="en-GB" sz="2800" dirty="0" smtClean="0"/>
              <a:t>Whole Survey Results</a:t>
            </a:r>
            <a:endParaRPr lang="en-US" sz="2800" dirty="0"/>
          </a:p>
        </p:txBody>
      </p:sp>
      <p:graphicFrame>
        <p:nvGraphicFramePr>
          <p:cNvPr id="6" name="Chart 5"/>
          <p:cNvGraphicFramePr/>
          <p:nvPr/>
        </p:nvGraphicFramePr>
        <p:xfrm>
          <a:off x="1331640" y="3356992"/>
          <a:ext cx="6467475" cy="3267075"/>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bwMode="auto">
          <a:xfrm>
            <a:off x="251520" y="0"/>
            <a:ext cx="8229600" cy="1143000"/>
          </a:xfrm>
          <a:prstGeom prst="rect">
            <a:avLst/>
          </a:prstGeom>
          <a:noFill/>
          <a:ln w="9525">
            <a:noFill/>
            <a:miter lim="800000"/>
            <a:headEnd/>
            <a:tailEnd/>
          </a:ln>
        </p:spPr>
        <p:txBody>
          <a:bodyPr>
            <a:normAutofit fontScale="90000"/>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ysClr val="windowText" lastClr="000000"/>
                </a:solidFill>
                <a:effectLst/>
                <a:uLnTx/>
                <a:uFillTx/>
              </a:rPr>
              <a:t/>
            </a:r>
            <a:br>
              <a:rPr kumimoji="0" lang="en-US" sz="2800" b="0" i="0" u="none" strike="noStrike" kern="0" cap="none" spc="0" normalizeH="0" baseline="0" noProof="0" dirty="0" smtClean="0">
                <a:ln>
                  <a:noFill/>
                </a:ln>
                <a:solidFill>
                  <a:sysClr val="windowText" lastClr="000000"/>
                </a:solidFill>
                <a:effectLst/>
                <a:uLnTx/>
                <a:uFillTx/>
              </a:rPr>
            </a:br>
            <a:r>
              <a:rPr kumimoji="0" lang="en-US" sz="2800" b="0" i="0" u="none" strike="noStrike" kern="0" cap="none" spc="0" normalizeH="0" baseline="0" noProof="0" dirty="0" smtClean="0">
                <a:ln>
                  <a:noFill/>
                </a:ln>
                <a:solidFill>
                  <a:sysClr val="windowText" lastClr="000000"/>
                </a:solidFill>
                <a:effectLst/>
                <a:uLnTx/>
                <a:uFillTx/>
              </a:rPr>
              <a:t/>
            </a:r>
            <a:br>
              <a:rPr kumimoji="0" lang="en-US" sz="2800" b="0" i="0" u="none" strike="noStrike" kern="0" cap="none" spc="0" normalizeH="0" baseline="0" noProof="0" dirty="0" smtClean="0">
                <a:ln>
                  <a:noFill/>
                </a:ln>
                <a:solidFill>
                  <a:sysClr val="windowText" lastClr="000000"/>
                </a:solidFill>
                <a:effectLst/>
                <a:uLnTx/>
                <a:uFillTx/>
              </a:rPr>
            </a:br>
            <a:r>
              <a:rPr kumimoji="0" lang="en-US" sz="2800" b="0" i="0" u="none" strike="noStrike" kern="0" cap="none" spc="0" normalizeH="0" baseline="0" noProof="0" dirty="0" smtClean="0">
                <a:ln>
                  <a:noFill/>
                </a:ln>
                <a:solidFill>
                  <a:sysClr val="windowText" lastClr="000000"/>
                </a:solidFill>
                <a:effectLst/>
                <a:uLnTx/>
                <a:uFillTx/>
              </a:rPr>
              <a:t/>
            </a:r>
            <a:br>
              <a:rPr kumimoji="0" lang="en-US" sz="2800" b="0" i="0" u="none" strike="noStrike" kern="0" cap="none" spc="0" normalizeH="0" baseline="0" noProof="0" dirty="0" smtClean="0">
                <a:ln>
                  <a:noFill/>
                </a:ln>
                <a:solidFill>
                  <a:sysClr val="windowText" lastClr="000000"/>
                </a:solidFill>
                <a:effectLst/>
                <a:uLnTx/>
                <a:uFillTx/>
              </a:rPr>
            </a:br>
            <a:r>
              <a:rPr kumimoji="0" lang="en-US" sz="3100" i="0" u="none" strike="noStrike" kern="0" cap="none" spc="0" normalizeH="0" baseline="0" noProof="0" dirty="0" smtClean="0">
                <a:ln>
                  <a:noFill/>
                </a:ln>
                <a:solidFill>
                  <a:sysClr val="windowText" lastClr="000000"/>
                </a:solidFill>
                <a:effectLst/>
                <a:uLnTx/>
                <a:uFillTx/>
                <a:cs typeface="Arial" pitchFamily="34" charset="0"/>
              </a:rPr>
              <a:t>Trust </a:t>
            </a:r>
            <a:r>
              <a:rPr kumimoji="0" lang="en-US" sz="3100" i="0" u="none" strike="noStrike" kern="0" cap="none" spc="0" normalizeH="0" baseline="0" noProof="0" dirty="0">
                <a:ln>
                  <a:noFill/>
                </a:ln>
                <a:solidFill>
                  <a:sysClr val="windowText" lastClr="000000"/>
                </a:solidFill>
                <a:effectLst/>
                <a:uLnTx/>
                <a:uFillTx/>
                <a:cs typeface="Arial" pitchFamily="34" charset="0"/>
              </a:rPr>
              <a:t>– </a:t>
            </a:r>
            <a:r>
              <a:rPr kumimoji="0" lang="en-US" sz="3100" i="0" u="none" strike="noStrike" kern="0" cap="none" spc="0" normalizeH="0" baseline="0" noProof="0" dirty="0" smtClean="0">
                <a:ln>
                  <a:noFill/>
                </a:ln>
                <a:solidFill>
                  <a:sysClr val="windowText" lastClr="000000"/>
                </a:solidFill>
                <a:effectLst/>
                <a:uLnTx/>
                <a:uFillTx/>
                <a:cs typeface="Arial" pitchFamily="34" charset="0"/>
              </a:rPr>
              <a:t>Overall</a:t>
            </a:r>
            <a:r>
              <a:rPr kumimoji="0" lang="en-US" sz="31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a:r>
            <a:br>
              <a:rPr kumimoji="0" lang="en-US" sz="31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b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88% </a:t>
            </a:r>
            <a:r>
              <a:rPr kumimoji="0" lang="en-US" sz="22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of those who responded  trust</a:t>
            </a:r>
            <a:r>
              <a:rPr kumimoji="0" lang="en-US" sz="22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 </a:t>
            </a:r>
            <a:r>
              <a:rPr kumimoji="0" lang="en-US" sz="22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the statistics and analysis that is produced by </a:t>
            </a:r>
            <a:r>
              <a:rPr kumimoji="0" lang="en-US" sz="2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ONS </a:t>
            </a:r>
            <a:r>
              <a:rPr kumimoji="0" lang="en-US" sz="13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(‘Trust’ and ‘Tend to Trust’ combined). </a:t>
            </a:r>
            <a:r>
              <a:rPr kumimoji="0" lang="en-US" sz="2200" b="0" i="0" u="none" strike="noStrike" kern="0" cap="none" spc="0" normalizeH="0" baseline="0" noProof="0" dirty="0" smtClean="0">
                <a:ln>
                  <a:noFill/>
                </a:ln>
                <a:solidFill>
                  <a:sysClr val="windowText" lastClr="000000"/>
                </a:solidFill>
                <a:effectLst/>
                <a:uLnTx/>
                <a:uFillTx/>
              </a:rPr>
              <a:t/>
            </a:r>
            <a:br>
              <a:rPr kumimoji="0" lang="en-US" sz="2200" b="0" i="0" u="none" strike="noStrike" kern="0" cap="none" spc="0" normalizeH="0" baseline="0" noProof="0" dirty="0" smtClean="0">
                <a:ln>
                  <a:noFill/>
                </a:ln>
                <a:solidFill>
                  <a:sysClr val="windowText" lastClr="000000"/>
                </a:solidFill>
                <a:effectLst/>
                <a:uLnTx/>
                <a:uFillTx/>
              </a:rPr>
            </a:br>
            <a:r>
              <a:rPr kumimoji="0" lang="en-GB" sz="2800" b="0" i="0" u="none" strike="noStrike" kern="0" cap="none" spc="0" normalizeH="0" baseline="0" noProof="0" dirty="0">
                <a:ln>
                  <a:noFill/>
                </a:ln>
                <a:solidFill>
                  <a:sysClr val="windowText" lastClr="000000"/>
                </a:solidFill>
                <a:effectLst/>
                <a:uLnTx/>
                <a:uFillTx/>
              </a:rPr>
              <a:t/>
            </a:r>
            <a:br>
              <a:rPr kumimoji="0" lang="en-GB" sz="2800" b="0" i="0" u="none" strike="noStrike" kern="0" cap="none" spc="0" normalizeH="0" baseline="0" noProof="0" dirty="0">
                <a:ln>
                  <a:noFill/>
                </a:ln>
                <a:solidFill>
                  <a:sysClr val="windowText" lastClr="000000"/>
                </a:solidFill>
                <a:effectLst/>
                <a:uLnTx/>
                <a:uFillTx/>
              </a:rPr>
            </a:br>
            <a:r>
              <a:rPr kumimoji="0" lang="en-GB" sz="2800" b="0" i="0" u="none" strike="noStrike" kern="0" cap="none" spc="0" normalizeH="0" baseline="0" noProof="0" dirty="0" smtClean="0">
                <a:ln>
                  <a:noFill/>
                </a:ln>
                <a:solidFill>
                  <a:sysClr val="windowText" lastClr="000000"/>
                </a:solidFill>
                <a:effectLst/>
                <a:uLnTx/>
                <a:uFillTx/>
              </a:rPr>
              <a:t/>
            </a:r>
            <a:br>
              <a:rPr kumimoji="0" lang="en-GB" sz="2800" b="0" i="0" u="none" strike="noStrike" kern="0" cap="none" spc="0" normalizeH="0" baseline="0" noProof="0" dirty="0" smtClean="0">
                <a:ln>
                  <a:noFill/>
                </a:ln>
                <a:solidFill>
                  <a:sysClr val="windowText" lastClr="000000"/>
                </a:solidFill>
                <a:effectLst/>
                <a:uLnTx/>
                <a:uFillTx/>
              </a:rPr>
            </a:br>
            <a:endParaRPr kumimoji="0" lang="en-GB" sz="2800" b="0" i="0" u="none" strike="noStrike" kern="0" cap="none" spc="0" normalizeH="0" baseline="0" noProof="0" dirty="0">
              <a:ln>
                <a:noFill/>
              </a:ln>
              <a:solidFill>
                <a:sysClr val="windowText" lastClr="000000"/>
              </a:solidFill>
              <a:effectLst/>
              <a:uLnTx/>
              <a:uFillTx/>
            </a:endParaRPr>
          </a:p>
        </p:txBody>
      </p:sp>
      <p:graphicFrame>
        <p:nvGraphicFramePr>
          <p:cNvPr id="17" name="Chart 16"/>
          <p:cNvGraphicFramePr/>
          <p:nvPr>
            <p:extLst>
              <p:ext uri="{D42A27DB-BD31-4B8C-83A1-F6EECF244321}">
                <p14:modId xmlns:p14="http://schemas.microsoft.com/office/powerpoint/2010/main" val="1227051264"/>
              </p:ext>
            </p:extLst>
          </p:nvPr>
        </p:nvGraphicFramePr>
        <p:xfrm>
          <a:off x="1619672" y="1772816"/>
          <a:ext cx="5904656" cy="41764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520" y="0"/>
            <a:ext cx="8352928"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0" cap="none" spc="0" normalizeH="0" baseline="0" noProof="0" dirty="0" smtClean="0">
                <a:ln>
                  <a:noFill/>
                </a:ln>
                <a:solidFill>
                  <a:sysClr val="windowText" lastClr="000000"/>
                </a:solidFill>
                <a:effectLst/>
                <a:uLnTx/>
                <a:uFillTx/>
                <a:latin typeface="+mj-lt"/>
                <a:ea typeface="Calibri" pitchFamily="34" charset="0"/>
                <a:cs typeface="Arial" pitchFamily="34" charset="0"/>
              </a:rPr>
              <a:t>Quality – Overall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smtClean="0">
                <a:ln>
                  <a:noFill/>
                </a:ln>
                <a:solidFill>
                  <a:sysClr val="windowText" lastClr="000000"/>
                </a:solidFill>
                <a:effectLst/>
                <a:uLnTx/>
                <a:uFillTx/>
                <a:latin typeface="Arial" pitchFamily="34" charset="0"/>
                <a:ea typeface="Calibri" pitchFamily="34" charset="0"/>
                <a:cs typeface="Arial" pitchFamily="34" charset="0"/>
              </a:rPr>
              <a:t>83% of respondents said that they are satisfied with the quality of  statistics and analysis from ONS </a:t>
            </a:r>
            <a:r>
              <a:rPr kumimoji="0" lang="en-US" altLang="en-US" sz="1200" b="0" i="0" u="none" strike="noStrike" kern="0" cap="none" spc="0" normalizeH="0" baseline="0" noProof="0" dirty="0" smtClean="0">
                <a:ln>
                  <a:noFill/>
                </a:ln>
                <a:solidFill>
                  <a:sysClr val="windowText" lastClr="000000"/>
                </a:solidFill>
                <a:effectLst/>
                <a:uLnTx/>
                <a:uFillTx/>
                <a:latin typeface="Arial" pitchFamily="34" charset="0"/>
                <a:ea typeface="Calibri" pitchFamily="34" charset="0"/>
                <a:cs typeface="Arial" pitchFamily="34" charset="0"/>
              </a:rPr>
              <a:t>(‘Very Satisfied’ and ‘Satisfied’ combined)</a:t>
            </a:r>
            <a:endParaRPr kumimoji="0" lang="en-GB" altLang="en-US" sz="1600" b="0" i="0" u="none" strike="noStrike" kern="0" cap="none" spc="0" normalizeH="0" baseline="0" noProof="0" dirty="0" smtClean="0">
              <a:ln>
                <a:noFill/>
              </a:ln>
              <a:solidFill>
                <a:srgbClr val="9BBB59">
                  <a:lumMod val="75000"/>
                </a:srgbClr>
              </a:solidFill>
              <a:effectLst/>
              <a:uLnTx/>
              <a:uFillTx/>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p:txBody>
      </p:sp>
      <p:graphicFrame>
        <p:nvGraphicFramePr>
          <p:cNvPr id="12" name="Chart 11"/>
          <p:cNvGraphicFramePr/>
          <p:nvPr>
            <p:extLst>
              <p:ext uri="{D42A27DB-BD31-4B8C-83A1-F6EECF244321}">
                <p14:modId xmlns:p14="http://schemas.microsoft.com/office/powerpoint/2010/main" val="2677241230"/>
              </p:ext>
            </p:extLst>
          </p:nvPr>
        </p:nvGraphicFramePr>
        <p:xfrm>
          <a:off x="1331640" y="1340768"/>
          <a:ext cx="5760640" cy="4608512"/>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a:xfrm>
            <a:off x="323528" y="-27384"/>
            <a:ext cx="4608512" cy="523220"/>
          </a:xfrm>
          <a:prstGeom prst="rect">
            <a:avLst/>
          </a:prstGeom>
        </p:spPr>
        <p:txBody>
          <a:bodyPr wrap="square">
            <a:spAutoFit/>
          </a:bodyPr>
          <a:lstStyle/>
          <a:p>
            <a:r>
              <a:rPr lang="en-US" sz="2800" b="1" dirty="0">
                <a:latin typeface="+mj-lt"/>
                <a:cs typeface="Arial" pitchFamily="34" charset="0"/>
              </a:rPr>
              <a:t>Performance – Overall</a:t>
            </a:r>
            <a:endParaRPr lang="en-GB" sz="2800" b="1" dirty="0">
              <a:latin typeface="+mj-lt"/>
              <a:cs typeface="Arial" pitchFamily="34" charset="0"/>
            </a:endParaRPr>
          </a:p>
        </p:txBody>
      </p:sp>
      <p:sp>
        <p:nvSpPr>
          <p:cNvPr id="17" name="Rectangle 16"/>
          <p:cNvSpPr/>
          <p:nvPr/>
        </p:nvSpPr>
        <p:spPr>
          <a:xfrm>
            <a:off x="323528" y="476672"/>
            <a:ext cx="8208912"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84% </a:t>
            </a:r>
            <a:r>
              <a:rPr kumimoji="0" lang="en-US" sz="20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of those who responded said that they are satisfied with performance of </a:t>
            </a:r>
            <a:r>
              <a:rPr kumimoji="0" lang="en-US"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ONS </a:t>
            </a:r>
            <a:r>
              <a:rPr kumimoji="0" lang="en-US" sz="12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(‘Very Satisfied’ and ‘Satisfied’ combined)</a:t>
            </a:r>
            <a:endParaRPr kumimoji="0" lang="en-GB" sz="1800" b="0" i="0" u="none" strike="noStrike" kern="0" cap="none" spc="0" normalizeH="0" baseline="0" noProof="0" dirty="0">
              <a:ln>
                <a:noFill/>
              </a:ln>
              <a:solidFill>
                <a:srgbClr val="9BBB59">
                  <a:lumMod val="75000"/>
                </a:srgbClr>
              </a:solidFill>
              <a:effectLst/>
              <a:uLnTx/>
              <a:uFillTx/>
              <a:latin typeface="Arial" pitchFamily="34" charset="0"/>
              <a:cs typeface="Arial" pitchFamily="34" charset="0"/>
            </a:endParaRPr>
          </a:p>
        </p:txBody>
      </p:sp>
      <p:graphicFrame>
        <p:nvGraphicFramePr>
          <p:cNvPr id="18" name="Chart 17"/>
          <p:cNvGraphicFramePr/>
          <p:nvPr>
            <p:extLst>
              <p:ext uri="{D42A27DB-BD31-4B8C-83A1-F6EECF244321}">
                <p14:modId xmlns:p14="http://schemas.microsoft.com/office/powerpoint/2010/main" val="562260066"/>
              </p:ext>
            </p:extLst>
          </p:nvPr>
        </p:nvGraphicFramePr>
        <p:xfrm>
          <a:off x="1763688" y="1484784"/>
          <a:ext cx="5472608" cy="4896544"/>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 name="Rectangle 11"/>
          <p:cNvSpPr/>
          <p:nvPr/>
        </p:nvSpPr>
        <p:spPr>
          <a:xfrm>
            <a:off x="323528" y="44624"/>
            <a:ext cx="4517583" cy="523220"/>
          </a:xfrm>
          <a:prstGeom prst="rect">
            <a:avLst/>
          </a:prstGeom>
        </p:spPr>
        <p:txBody>
          <a:bodyPr wrap="none">
            <a:spAutoFit/>
          </a:bodyPr>
          <a:lstStyle/>
          <a:p>
            <a:r>
              <a:rPr lang="en-US" sz="2800" b="1" dirty="0">
                <a:latin typeface="+mj-lt"/>
                <a:cs typeface="Arial" pitchFamily="34" charset="0"/>
              </a:rPr>
              <a:t>Communication – Overall</a:t>
            </a:r>
            <a:endParaRPr lang="en-GB" sz="2800" b="1" dirty="0">
              <a:latin typeface="+mj-lt"/>
              <a:cs typeface="Arial" pitchFamily="34" charset="0"/>
            </a:endParaRPr>
          </a:p>
        </p:txBody>
      </p:sp>
      <p:sp>
        <p:nvSpPr>
          <p:cNvPr id="13" name="Rectangle 12"/>
          <p:cNvSpPr/>
          <p:nvPr/>
        </p:nvSpPr>
        <p:spPr>
          <a:xfrm>
            <a:off x="395536" y="476672"/>
            <a:ext cx="8064896" cy="707886"/>
          </a:xfrm>
          <a:prstGeom prst="rect">
            <a:avLst/>
          </a:prstGeom>
        </p:spPr>
        <p:txBody>
          <a:bodyPr wrap="square">
            <a:spAutoFit/>
          </a:bodyPr>
          <a:lstStyle/>
          <a:p>
            <a:pPr lvl="0"/>
            <a:r>
              <a:rPr lang="en-US" sz="2000" dirty="0" smtClean="0">
                <a:latin typeface="Arial" pitchFamily="34" charset="0"/>
                <a:cs typeface="Arial" pitchFamily="34" charset="0"/>
              </a:rPr>
              <a:t>74% </a:t>
            </a:r>
            <a:r>
              <a:rPr lang="en-US" sz="2000" dirty="0">
                <a:latin typeface="Arial" pitchFamily="34" charset="0"/>
                <a:cs typeface="Arial" pitchFamily="34" charset="0"/>
              </a:rPr>
              <a:t>of those who answered say they are satisfied with the way </a:t>
            </a:r>
            <a:r>
              <a:rPr lang="en-US" sz="2000" dirty="0" smtClean="0">
                <a:latin typeface="Arial" pitchFamily="34" charset="0"/>
                <a:cs typeface="Arial" pitchFamily="34" charset="0"/>
              </a:rPr>
              <a:t>ONS communicates </a:t>
            </a:r>
            <a:r>
              <a:rPr lang="en-US" sz="1200" dirty="0" smtClean="0">
                <a:latin typeface="Arial" pitchFamily="34" charset="0"/>
                <a:cs typeface="Arial" pitchFamily="34" charset="0"/>
              </a:rPr>
              <a:t>(‘Very Satisfied’ and ‘Satisfied’ combined)</a:t>
            </a:r>
            <a:endParaRPr lang="en-GB" dirty="0">
              <a:latin typeface="Arial" pitchFamily="34" charset="0"/>
              <a:cs typeface="Arial" pitchFamily="34" charset="0"/>
            </a:endParaRPr>
          </a:p>
        </p:txBody>
      </p:sp>
      <p:graphicFrame>
        <p:nvGraphicFramePr>
          <p:cNvPr id="14" name="Chart 13"/>
          <p:cNvGraphicFramePr/>
          <p:nvPr>
            <p:extLst>
              <p:ext uri="{D42A27DB-BD31-4B8C-83A1-F6EECF244321}">
                <p14:modId xmlns:p14="http://schemas.microsoft.com/office/powerpoint/2010/main" val="3509734146"/>
              </p:ext>
            </p:extLst>
          </p:nvPr>
        </p:nvGraphicFramePr>
        <p:xfrm>
          <a:off x="755576" y="1844824"/>
          <a:ext cx="6120680" cy="4249276"/>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
          <p:cNvSpPr txBox="1"/>
          <p:nvPr/>
        </p:nvSpPr>
        <p:spPr>
          <a:xfrm>
            <a:off x="971600" y="3356992"/>
            <a:ext cx="1656184" cy="50405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smtClean="0">
                <a:solidFill>
                  <a:sysClr val="windowText" lastClr="000000"/>
                </a:solidFill>
                <a:latin typeface="Arial" pitchFamily="34" charset="0"/>
                <a:cs typeface="Arial" pitchFamily="34" charset="0"/>
              </a:rPr>
              <a:t>5</a:t>
            </a:r>
            <a:r>
              <a:rPr kumimoji="0" lang="en-US" sz="20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a:t>
            </a:r>
            <a:r>
              <a:rPr kumimoji="0" lang="en-US" sz="20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dissatisfied</a:t>
            </a:r>
          </a:p>
        </p:txBody>
      </p:sp>
      <p:sp>
        <p:nvSpPr>
          <p:cNvPr id="17" name="TextBox 1"/>
          <p:cNvSpPr txBox="1"/>
          <p:nvPr/>
        </p:nvSpPr>
        <p:spPr>
          <a:xfrm>
            <a:off x="1403648" y="2204864"/>
            <a:ext cx="1823839"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21% </a:t>
            </a:r>
            <a:r>
              <a:rPr kumimoji="0" lang="en-US"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neither</a:t>
            </a:r>
            <a:endParaRPr kumimoji="0" lang="en-US" sz="20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8" name="TextBox 1"/>
          <p:cNvSpPr txBox="1"/>
          <p:nvPr/>
        </p:nvSpPr>
        <p:spPr>
          <a:xfrm>
            <a:off x="3563888" y="1844824"/>
            <a:ext cx="2376264" cy="50405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1% </a:t>
            </a:r>
            <a:r>
              <a:rPr kumimoji="0" lang="en-US" sz="20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did not answer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79512" y="-27384"/>
            <a:ext cx="3039615" cy="523220"/>
          </a:xfrm>
          <a:prstGeom prst="rect">
            <a:avLst/>
          </a:prstGeom>
        </p:spPr>
        <p:txBody>
          <a:bodyPr wrap="none">
            <a:spAutoFit/>
          </a:bodyPr>
          <a:lstStyle/>
          <a:p>
            <a:r>
              <a:rPr lang="en-US" sz="2800" b="1" dirty="0" smtClean="0">
                <a:latin typeface="+mj-lt"/>
                <a:cs typeface="Arial" pitchFamily="34" charset="0"/>
              </a:rPr>
              <a:t>Helpful - Overall </a:t>
            </a:r>
            <a:endParaRPr lang="en-GB" sz="2800" b="1" dirty="0">
              <a:latin typeface="+mj-lt"/>
              <a:cs typeface="Arial" pitchFamily="34" charset="0"/>
            </a:endParaRPr>
          </a:p>
        </p:txBody>
      </p:sp>
      <p:sp>
        <p:nvSpPr>
          <p:cNvPr id="19" name="Rectangle 18"/>
          <p:cNvSpPr/>
          <p:nvPr/>
        </p:nvSpPr>
        <p:spPr>
          <a:xfrm>
            <a:off x="251520" y="476672"/>
            <a:ext cx="8568952" cy="892552"/>
          </a:xfrm>
          <a:prstGeom prst="rect">
            <a:avLst/>
          </a:prstGeom>
        </p:spPr>
        <p:txBody>
          <a:bodyPr wrap="square">
            <a:spAutoFit/>
          </a:bodyPr>
          <a:lstStyle/>
          <a:p>
            <a:pPr lvl="0"/>
            <a:r>
              <a:rPr lang="en-US" sz="2000" dirty="0" smtClean="0">
                <a:latin typeface="Arial" pitchFamily="34" charset="0"/>
                <a:cs typeface="Arial" pitchFamily="34" charset="0"/>
              </a:rPr>
              <a:t>76% </a:t>
            </a:r>
            <a:r>
              <a:rPr lang="en-US" sz="2000" dirty="0">
                <a:latin typeface="Arial" pitchFamily="34" charset="0"/>
                <a:cs typeface="Arial" pitchFamily="34" charset="0"/>
              </a:rPr>
              <a:t>of responded find ONS statistics, analyses and advice have been helpful in providing an evidence base for policy and decision making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1200" dirty="0" smtClean="0">
                <a:latin typeface="Arial" pitchFamily="34" charset="0"/>
                <a:cs typeface="Arial" pitchFamily="34" charset="0"/>
              </a:rPr>
              <a:t>(‘Very Helpful’ and ‘Helpful’ combined)</a:t>
            </a:r>
            <a:endParaRPr lang="en-GB" dirty="0">
              <a:latin typeface="Arial" pitchFamily="34" charset="0"/>
              <a:cs typeface="Arial" pitchFamily="34" charset="0"/>
            </a:endParaRPr>
          </a:p>
        </p:txBody>
      </p:sp>
      <p:graphicFrame>
        <p:nvGraphicFramePr>
          <p:cNvPr id="20" name="Chart 19"/>
          <p:cNvGraphicFramePr/>
          <p:nvPr>
            <p:extLst>
              <p:ext uri="{D42A27DB-BD31-4B8C-83A1-F6EECF244321}">
                <p14:modId xmlns:p14="http://schemas.microsoft.com/office/powerpoint/2010/main" val="2326635584"/>
              </p:ext>
            </p:extLst>
          </p:nvPr>
        </p:nvGraphicFramePr>
        <p:xfrm>
          <a:off x="1835696" y="1916832"/>
          <a:ext cx="5544616" cy="4032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064896" cy="523220"/>
          </a:xfrm>
          <a:prstGeom prst="rect">
            <a:avLst/>
          </a:prstGeom>
        </p:spPr>
        <p:txBody>
          <a:bodyPr wrap="square">
            <a:spAutoFit/>
          </a:bodyPr>
          <a:lstStyle/>
          <a:p>
            <a:r>
              <a:rPr lang="en-GB" sz="2800" b="1" dirty="0" smtClean="0">
                <a:cs typeface="Arial" pitchFamily="34" charset="0"/>
              </a:rPr>
              <a:t>Priority issues – What is important?</a:t>
            </a:r>
            <a:endParaRPr lang="en-US" sz="2800" b="1" dirty="0"/>
          </a:p>
        </p:txBody>
      </p:sp>
      <p:sp>
        <p:nvSpPr>
          <p:cNvPr id="6" name="TextBox 5"/>
          <p:cNvSpPr txBox="1"/>
          <p:nvPr/>
        </p:nvSpPr>
        <p:spPr>
          <a:xfrm>
            <a:off x="395536" y="1412776"/>
            <a:ext cx="8352928" cy="2062103"/>
          </a:xfrm>
          <a:prstGeom prst="rect">
            <a:avLst/>
          </a:prstGeom>
          <a:noFill/>
        </p:spPr>
        <p:txBody>
          <a:bodyPr wrap="square" rtlCol="0">
            <a:spAutoFit/>
          </a:bodyPr>
          <a:lstStyle/>
          <a:p>
            <a:pPr>
              <a:buFont typeface="Arial" pitchFamily="34" charset="0"/>
              <a:buChar char="•"/>
            </a:pPr>
            <a:r>
              <a:rPr lang="en-GB" sz="1600" dirty="0" smtClean="0"/>
              <a:t>Support for our priority programmes is strong and broad across all areas. Data collection underpins all other others and low score is perhaps reflection of lower awareness and relatively little interest in the programme’s immediate direct benefits (i.e. less burden for respondents) compared to end results of better statistics.</a:t>
            </a:r>
          </a:p>
          <a:p>
            <a:pPr>
              <a:buFont typeface="Arial" pitchFamily="34" charset="0"/>
              <a:buChar char="•"/>
            </a:pPr>
            <a:endParaRPr lang="en-GB" sz="1600" dirty="0" smtClean="0"/>
          </a:p>
          <a:p>
            <a:pPr>
              <a:buFont typeface="Arial" pitchFamily="34" charset="0"/>
              <a:buChar char="•"/>
            </a:pPr>
            <a:r>
              <a:rPr lang="en-GB" sz="1600" dirty="0" smtClean="0"/>
              <a:t>The different ratings for priority issues is likely a function of the relatively high proportion of respondents from local authority users who are likely to make heavier user of economic and other regional date compared to national migration figures, for example.</a:t>
            </a:r>
            <a:endParaRPr lang="en-US" sz="1600" dirty="0"/>
          </a:p>
        </p:txBody>
      </p:sp>
      <p:graphicFrame>
        <p:nvGraphicFramePr>
          <p:cNvPr id="7" name="Table 6"/>
          <p:cNvGraphicFramePr>
            <a:graphicFrameLocks noGrp="1"/>
          </p:cNvGraphicFramePr>
          <p:nvPr/>
        </p:nvGraphicFramePr>
        <p:xfrm>
          <a:off x="4427984" y="3861049"/>
          <a:ext cx="3672409" cy="1800199"/>
        </p:xfrm>
        <a:graphic>
          <a:graphicData uri="http://schemas.openxmlformats.org/drawingml/2006/table">
            <a:tbl>
              <a:tblPr/>
              <a:tblGrid>
                <a:gridCol w="1691509"/>
                <a:gridCol w="997922"/>
                <a:gridCol w="982978"/>
              </a:tblGrid>
              <a:tr h="452744">
                <a:tc>
                  <a:txBody>
                    <a:bodyPr/>
                    <a:lstStyle/>
                    <a:p>
                      <a:r>
                        <a:rPr lang="en-GB" sz="1400" b="1" dirty="0" smtClean="0">
                          <a:solidFill>
                            <a:schemeClr val="bg1"/>
                          </a:solidFill>
                          <a:latin typeface="Calibri"/>
                        </a:rPr>
                        <a:t>Priority Issues </a:t>
                      </a:r>
                      <a:endParaRPr lang="en-US" sz="1400" b="1" dirty="0">
                        <a:solidFill>
                          <a:schemeClr val="bg1"/>
                        </a:solidFill>
                        <a:latin typeface="Calibri"/>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0"/>
                        </a:spcAft>
                      </a:pPr>
                      <a:r>
                        <a:rPr lang="en-US" sz="1100" b="1" dirty="0">
                          <a:solidFill>
                            <a:srgbClr val="FFFFFF"/>
                          </a:solidFill>
                          <a:latin typeface="Calibri"/>
                          <a:ea typeface="Calibri"/>
                          <a:cs typeface="Times New Roman"/>
                        </a:rPr>
                        <a:t>(%)</a:t>
                      </a:r>
                      <a:endParaRPr lang="en-US" sz="11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0"/>
                        </a:spcAft>
                      </a:pPr>
                      <a:r>
                        <a:rPr lang="en-US" sz="1100" b="1" dirty="0">
                          <a:solidFill>
                            <a:srgbClr val="FFFFFF"/>
                          </a:solidFill>
                          <a:latin typeface="Calibri"/>
                          <a:ea typeface="Calibri"/>
                          <a:cs typeface="Times New Roman"/>
                        </a:rPr>
                        <a:t>(n)</a:t>
                      </a:r>
                      <a:endParaRPr lang="en-US" sz="11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269491">
                <a:tc>
                  <a:txBody>
                    <a:bodyPr/>
                    <a:lstStyle/>
                    <a:p>
                      <a:pPr>
                        <a:lnSpc>
                          <a:spcPct val="115000"/>
                        </a:lnSpc>
                        <a:spcAft>
                          <a:spcPts val="1000"/>
                        </a:spcAft>
                      </a:pPr>
                      <a:r>
                        <a:rPr lang="en-US" sz="1200" b="1" dirty="0">
                          <a:solidFill>
                            <a:srgbClr val="FFFFFF"/>
                          </a:solidFill>
                          <a:latin typeface="Calibri"/>
                          <a:ea typeface="Calibri"/>
                          <a:cs typeface="Times New Roman"/>
                        </a:rPr>
                        <a:t>City/regional</a:t>
                      </a:r>
                      <a:endParaRPr lang="en-US" sz="12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GB" sz="1200" dirty="0" smtClean="0">
                          <a:latin typeface="Calibri"/>
                          <a:ea typeface="Calibri"/>
                          <a:cs typeface="Times New Roman"/>
                        </a:rPr>
                        <a:t>64%</a:t>
                      </a:r>
                      <a:endParaRPr lang="en-US" sz="1200" dirty="0">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1000"/>
                        </a:spcAft>
                      </a:pPr>
                      <a:r>
                        <a:rPr lang="en-US" sz="1200" dirty="0">
                          <a:latin typeface="Calibri"/>
                          <a:ea typeface="Calibri"/>
                          <a:cs typeface="Times New Roman"/>
                        </a:rPr>
                        <a:t>57</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69491">
                <a:tc>
                  <a:txBody>
                    <a:bodyPr/>
                    <a:lstStyle/>
                    <a:p>
                      <a:pPr>
                        <a:lnSpc>
                          <a:spcPct val="115000"/>
                        </a:lnSpc>
                        <a:spcAft>
                          <a:spcPts val="1000"/>
                        </a:spcAft>
                      </a:pPr>
                      <a:r>
                        <a:rPr lang="en-US" sz="1200" b="1" dirty="0">
                          <a:solidFill>
                            <a:srgbClr val="FFFFFF"/>
                          </a:solidFill>
                          <a:latin typeface="Calibri"/>
                          <a:ea typeface="Calibri"/>
                          <a:cs typeface="Times New Roman"/>
                        </a:rPr>
                        <a:t>Crime</a:t>
                      </a:r>
                      <a:endParaRPr lang="en-US" sz="12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GB" sz="1200" dirty="0" smtClean="0">
                          <a:latin typeface="Calibri"/>
                          <a:ea typeface="Calibri"/>
                          <a:cs typeface="Times New Roman"/>
                        </a:rPr>
                        <a:t>38%</a:t>
                      </a:r>
                      <a:endParaRPr lang="en-US" sz="1200" dirty="0">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Aft>
                          <a:spcPts val="1000"/>
                        </a:spcAft>
                      </a:pPr>
                      <a:r>
                        <a:rPr lang="en-US" sz="1200" dirty="0">
                          <a:latin typeface="Calibri"/>
                          <a:ea typeface="Calibri"/>
                          <a:cs typeface="Times New Roman"/>
                        </a:rPr>
                        <a:t>34</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69491">
                <a:tc>
                  <a:txBody>
                    <a:bodyPr/>
                    <a:lstStyle/>
                    <a:p>
                      <a:pPr>
                        <a:lnSpc>
                          <a:spcPct val="115000"/>
                        </a:lnSpc>
                        <a:spcAft>
                          <a:spcPts val="1000"/>
                        </a:spcAft>
                      </a:pPr>
                      <a:r>
                        <a:rPr lang="en-US" sz="1200" b="1" dirty="0">
                          <a:solidFill>
                            <a:srgbClr val="FFFFFF"/>
                          </a:solidFill>
                          <a:latin typeface="Calibri"/>
                          <a:ea typeface="Calibri"/>
                          <a:cs typeface="Times New Roman"/>
                        </a:rPr>
                        <a:t>Economic</a:t>
                      </a:r>
                      <a:endParaRPr lang="en-US" sz="12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GB" sz="1200" dirty="0" smtClean="0">
                          <a:latin typeface="Calibri"/>
                          <a:ea typeface="Calibri"/>
                          <a:cs typeface="Times New Roman"/>
                        </a:rPr>
                        <a:t>75%</a:t>
                      </a:r>
                      <a:endParaRPr lang="en-US" sz="1200" dirty="0">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1000"/>
                        </a:spcAft>
                      </a:pPr>
                      <a:r>
                        <a:rPr lang="en-US" sz="1200" dirty="0">
                          <a:latin typeface="Calibri"/>
                          <a:ea typeface="Calibri"/>
                          <a:cs typeface="Times New Roman"/>
                        </a:rPr>
                        <a:t>67</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69491">
                <a:tc>
                  <a:txBody>
                    <a:bodyPr/>
                    <a:lstStyle/>
                    <a:p>
                      <a:pPr>
                        <a:lnSpc>
                          <a:spcPct val="115000"/>
                        </a:lnSpc>
                        <a:spcAft>
                          <a:spcPts val="1000"/>
                        </a:spcAft>
                      </a:pPr>
                      <a:r>
                        <a:rPr lang="en-US" sz="1200" b="1" dirty="0">
                          <a:solidFill>
                            <a:srgbClr val="FFFFFF"/>
                          </a:solidFill>
                          <a:latin typeface="Calibri"/>
                          <a:ea typeface="Calibri"/>
                          <a:cs typeface="Times New Roman"/>
                        </a:rPr>
                        <a:t>Life events</a:t>
                      </a:r>
                      <a:endParaRPr lang="en-US" sz="12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US" sz="1200" dirty="0" smtClean="0">
                          <a:latin typeface="Calibri"/>
                          <a:ea typeface="Calibri"/>
                          <a:cs typeface="Times New Roman"/>
                        </a:rPr>
                        <a:t>51%</a:t>
                      </a:r>
                      <a:endParaRPr lang="en-US" sz="1200" dirty="0">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Aft>
                          <a:spcPts val="1000"/>
                        </a:spcAft>
                      </a:pPr>
                      <a:r>
                        <a:rPr lang="en-US" sz="1200" dirty="0">
                          <a:latin typeface="Calibri"/>
                          <a:ea typeface="Calibri"/>
                          <a:cs typeface="Times New Roman"/>
                        </a:rPr>
                        <a:t>45</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69491">
                <a:tc>
                  <a:txBody>
                    <a:bodyPr/>
                    <a:lstStyle/>
                    <a:p>
                      <a:pPr>
                        <a:lnSpc>
                          <a:spcPct val="115000"/>
                        </a:lnSpc>
                        <a:spcAft>
                          <a:spcPts val="1000"/>
                        </a:spcAft>
                      </a:pPr>
                      <a:r>
                        <a:rPr lang="en-US" sz="1200" b="1" dirty="0">
                          <a:solidFill>
                            <a:srgbClr val="FFFFFF"/>
                          </a:solidFill>
                          <a:latin typeface="Calibri"/>
                          <a:ea typeface="Calibri"/>
                          <a:cs typeface="Times New Roman"/>
                        </a:rPr>
                        <a:t>Migration</a:t>
                      </a:r>
                      <a:endParaRPr lang="en-US" sz="12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1000"/>
                        </a:spcAft>
                      </a:pPr>
                      <a:r>
                        <a:rPr lang="en-US" sz="1200" dirty="0" smtClean="0">
                          <a:latin typeface="Calibri"/>
                          <a:ea typeface="Calibri"/>
                          <a:cs typeface="Times New Roman"/>
                        </a:rPr>
                        <a:t>30%</a:t>
                      </a:r>
                      <a:endParaRPr lang="en-US" sz="1200" dirty="0">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1000"/>
                        </a:spcAft>
                      </a:pPr>
                      <a:r>
                        <a:rPr lang="en-US" sz="1200" dirty="0">
                          <a:latin typeface="Calibri"/>
                          <a:ea typeface="Calibri"/>
                          <a:cs typeface="Times New Roman"/>
                        </a:rPr>
                        <a:t>57</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bl>
          </a:graphicData>
        </a:graphic>
      </p:graphicFrame>
      <p:graphicFrame>
        <p:nvGraphicFramePr>
          <p:cNvPr id="8" name="Table 7"/>
          <p:cNvGraphicFramePr>
            <a:graphicFrameLocks noGrp="1"/>
          </p:cNvGraphicFramePr>
          <p:nvPr/>
        </p:nvGraphicFramePr>
        <p:xfrm>
          <a:off x="611560" y="3861049"/>
          <a:ext cx="3384376" cy="1786873"/>
        </p:xfrm>
        <a:graphic>
          <a:graphicData uri="http://schemas.openxmlformats.org/drawingml/2006/table">
            <a:tbl>
              <a:tblPr/>
              <a:tblGrid>
                <a:gridCol w="1872208"/>
                <a:gridCol w="764628"/>
                <a:gridCol w="747540"/>
              </a:tblGrid>
              <a:tr h="512983">
                <a:tc>
                  <a:txBody>
                    <a:bodyPr/>
                    <a:lstStyle/>
                    <a:p>
                      <a:r>
                        <a:rPr lang="en-GB" sz="1400" b="1" dirty="0" smtClean="0">
                          <a:solidFill>
                            <a:schemeClr val="bg1"/>
                          </a:solidFill>
                          <a:latin typeface="Calibri"/>
                        </a:rPr>
                        <a:t>Priority change programmes</a:t>
                      </a:r>
                      <a:endParaRPr lang="en-US" sz="1400" b="1" dirty="0">
                        <a:solidFill>
                          <a:schemeClr val="bg1"/>
                        </a:solidFill>
                        <a:latin typeface="Calibri"/>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gridSpan="2">
                  <a:txBody>
                    <a:bodyPr/>
                    <a:lstStyle/>
                    <a:p>
                      <a:pPr algn="ctr">
                        <a:lnSpc>
                          <a:spcPct val="115000"/>
                        </a:lnSpc>
                        <a:spcAft>
                          <a:spcPts val="0"/>
                        </a:spcAft>
                      </a:pPr>
                      <a:r>
                        <a:rPr lang="en-US" sz="1400" b="1" dirty="0" smtClean="0">
                          <a:solidFill>
                            <a:schemeClr val="bg1"/>
                          </a:solidFill>
                          <a:latin typeface="Calibri"/>
                          <a:ea typeface="Times New Roman"/>
                          <a:cs typeface="Times New Roman"/>
                        </a:rPr>
                        <a:t>  (%)             (</a:t>
                      </a:r>
                      <a:r>
                        <a:rPr lang="en-US" sz="1400" b="1" dirty="0">
                          <a:solidFill>
                            <a:schemeClr val="bg1"/>
                          </a:solidFill>
                          <a:latin typeface="Calibri"/>
                          <a:ea typeface="Times New Roman"/>
                          <a:cs typeface="Times New Roman"/>
                        </a:rPr>
                        <a:t>n)</a:t>
                      </a:r>
                      <a:endParaRPr lang="en-US" sz="1400" dirty="0">
                        <a:solidFill>
                          <a:schemeClr val="bg1"/>
                        </a:solidFill>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261054">
                <a:tc>
                  <a:txBody>
                    <a:bodyPr/>
                    <a:lstStyle/>
                    <a:p>
                      <a:pPr algn="l">
                        <a:lnSpc>
                          <a:spcPct val="115000"/>
                        </a:lnSpc>
                        <a:spcAft>
                          <a:spcPts val="0"/>
                        </a:spcAft>
                      </a:pPr>
                      <a:r>
                        <a:rPr lang="en-US" sz="1400" b="1" dirty="0">
                          <a:solidFill>
                            <a:schemeClr val="bg1"/>
                          </a:solidFill>
                          <a:latin typeface="Calibri"/>
                          <a:ea typeface="Times New Roman"/>
                          <a:cs typeface="Times New Roman"/>
                        </a:rPr>
                        <a:t>Economic</a:t>
                      </a:r>
                      <a:endParaRPr lang="en-US" sz="1400" dirty="0">
                        <a:solidFill>
                          <a:schemeClr val="bg1"/>
                        </a:solidFill>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400" b="0" i="0" u="none" strike="noStrike" dirty="0" smtClean="0">
                          <a:solidFill>
                            <a:srgbClr val="000000"/>
                          </a:solidFill>
                          <a:latin typeface="Calibri"/>
                        </a:rPr>
                        <a:t>78%</a:t>
                      </a:r>
                      <a:endParaRPr lang="en-US" sz="1400" b="0" i="0" u="none" strike="noStrike" dirty="0">
                        <a:solidFill>
                          <a:srgbClr val="000000"/>
                        </a:solidFill>
                        <a:latin typeface="Calibri"/>
                      </a:endParaRPr>
                    </a:p>
                  </a:txBody>
                  <a:tcPr marL="7620" marR="7620" marT="7620" marB="0" anchor="b">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fontAlgn="b"/>
                      <a:r>
                        <a:rPr lang="en-US" sz="1400" b="0" i="0" u="none" strike="noStrike" dirty="0" smtClean="0">
                          <a:solidFill>
                            <a:srgbClr val="000000"/>
                          </a:solidFill>
                          <a:latin typeface="Calibri"/>
                        </a:rPr>
                        <a:t>68</a:t>
                      </a:r>
                      <a:endParaRPr lang="en-US" sz="1400" b="0" i="0" u="none" strike="noStrike" dirty="0">
                        <a:solidFill>
                          <a:srgbClr val="000000"/>
                        </a:solidFill>
                        <a:latin typeface="Calibri"/>
                      </a:endParaRP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61054">
                <a:tc>
                  <a:txBody>
                    <a:bodyPr/>
                    <a:lstStyle/>
                    <a:p>
                      <a:pPr algn="l">
                        <a:lnSpc>
                          <a:spcPct val="115000"/>
                        </a:lnSpc>
                        <a:spcAft>
                          <a:spcPts val="0"/>
                        </a:spcAft>
                      </a:pPr>
                      <a:r>
                        <a:rPr lang="en-US" sz="1400" b="1" dirty="0">
                          <a:solidFill>
                            <a:schemeClr val="bg1"/>
                          </a:solidFill>
                          <a:latin typeface="Calibri"/>
                          <a:ea typeface="Times New Roman"/>
                          <a:cs typeface="Times New Roman"/>
                        </a:rPr>
                        <a:t>Census</a:t>
                      </a:r>
                      <a:endParaRPr lang="en-US" sz="1400" dirty="0">
                        <a:solidFill>
                          <a:schemeClr val="bg1"/>
                        </a:solidFill>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400" b="0" i="0" u="none" strike="noStrike" dirty="0" smtClean="0">
                          <a:solidFill>
                            <a:srgbClr val="000000"/>
                          </a:solidFill>
                          <a:latin typeface="Calibri"/>
                        </a:rPr>
                        <a:t>74%</a:t>
                      </a:r>
                      <a:endParaRPr lang="en-US" sz="1400" b="0" i="0" u="none" strike="noStrike" dirty="0">
                        <a:solidFill>
                          <a:srgbClr val="000000"/>
                        </a:solidFill>
                        <a:latin typeface="Calibri"/>
                      </a:endParaRPr>
                    </a:p>
                  </a:txBody>
                  <a:tcPr marL="7620" marR="7620" marT="7620" marB="0" anchor="b">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fontAlgn="b"/>
                      <a:r>
                        <a:rPr lang="en-US" sz="1400" b="0" i="0" u="none" strike="noStrike" dirty="0">
                          <a:solidFill>
                            <a:srgbClr val="000000"/>
                          </a:solidFill>
                          <a:latin typeface="Calibri"/>
                        </a:rPr>
                        <a:t>66</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261054">
                <a:tc>
                  <a:txBody>
                    <a:bodyPr/>
                    <a:lstStyle/>
                    <a:p>
                      <a:pPr algn="l">
                        <a:lnSpc>
                          <a:spcPct val="115000"/>
                        </a:lnSpc>
                        <a:spcAft>
                          <a:spcPts val="0"/>
                        </a:spcAft>
                      </a:pPr>
                      <a:r>
                        <a:rPr lang="en-US" sz="1400" b="1" dirty="0">
                          <a:solidFill>
                            <a:schemeClr val="bg1"/>
                          </a:solidFill>
                          <a:latin typeface="Calibri"/>
                          <a:ea typeface="Times New Roman"/>
                          <a:cs typeface="Times New Roman"/>
                        </a:rPr>
                        <a:t>Data Collection</a:t>
                      </a:r>
                      <a:endParaRPr lang="en-US" sz="1400" dirty="0">
                        <a:solidFill>
                          <a:schemeClr val="bg1"/>
                        </a:solidFill>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400" b="0" i="0" u="none" strike="noStrike" dirty="0" smtClean="0">
                          <a:solidFill>
                            <a:srgbClr val="000000"/>
                          </a:solidFill>
                          <a:latin typeface="Calibri"/>
                        </a:rPr>
                        <a:t>36%</a:t>
                      </a:r>
                      <a:endParaRPr lang="en-US" sz="1400" b="0" i="0" u="none" strike="noStrike" dirty="0">
                        <a:solidFill>
                          <a:srgbClr val="000000"/>
                        </a:solidFill>
                        <a:latin typeface="Calibri"/>
                      </a:endParaRPr>
                    </a:p>
                  </a:txBody>
                  <a:tcPr marL="7620" marR="7620" marT="7620" marB="0" anchor="b">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fontAlgn="b"/>
                      <a:r>
                        <a:rPr lang="en-US" sz="1400" b="0" i="0" u="none" strike="noStrike" dirty="0">
                          <a:solidFill>
                            <a:srgbClr val="000000"/>
                          </a:solidFill>
                          <a:latin typeface="Calibri"/>
                        </a:rPr>
                        <a:t>32</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72007">
                <a:tc>
                  <a:txBody>
                    <a:bodyPr/>
                    <a:lstStyle/>
                    <a:p>
                      <a:pPr algn="l">
                        <a:lnSpc>
                          <a:spcPct val="115000"/>
                        </a:lnSpc>
                        <a:spcAft>
                          <a:spcPts val="0"/>
                        </a:spcAft>
                      </a:pPr>
                      <a:r>
                        <a:rPr lang="en-GB" sz="1400" b="1" dirty="0" smtClean="0">
                          <a:solidFill>
                            <a:schemeClr val="bg1"/>
                          </a:solidFill>
                          <a:latin typeface="Calibri"/>
                          <a:ea typeface="Calibri"/>
                          <a:cs typeface="Times New Roman"/>
                        </a:rPr>
                        <a:t>Social Statistics Enhancement</a:t>
                      </a:r>
                      <a:endParaRPr lang="en-US" sz="1400" b="1" dirty="0">
                        <a:solidFill>
                          <a:schemeClr val="bg1"/>
                        </a:solidFill>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400" b="0" i="0" u="none" strike="noStrike" dirty="0" smtClean="0">
                          <a:solidFill>
                            <a:srgbClr val="000000"/>
                          </a:solidFill>
                          <a:latin typeface="Calibri"/>
                        </a:rPr>
                        <a:t>76%</a:t>
                      </a:r>
                      <a:endParaRPr lang="en-US" sz="1400" b="0" i="0" u="none" strike="noStrike" dirty="0">
                        <a:solidFill>
                          <a:srgbClr val="000000"/>
                        </a:solidFill>
                        <a:latin typeface="Calibri"/>
                      </a:endParaRPr>
                    </a:p>
                  </a:txBody>
                  <a:tcPr marL="7620" marR="7620" marT="7620" marB="0" anchor="b">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fontAlgn="b"/>
                      <a:r>
                        <a:rPr lang="en-US" sz="1400" b="0" i="0" u="none" strike="noStrike" dirty="0">
                          <a:solidFill>
                            <a:srgbClr val="000000"/>
                          </a:solidFill>
                          <a:latin typeface="Calibri"/>
                        </a:rPr>
                        <a:t>68</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white_eng_tcm67-60698_tcm67-60698 (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7.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8.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2075</TotalTime>
  <Words>1289</Words>
  <Application>Microsoft Office PowerPoint</Application>
  <PresentationFormat>On-screen Show (4:3)</PresentationFormat>
  <Paragraphs>175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Arial</vt:lpstr>
      <vt:lpstr>Calibri</vt:lpstr>
      <vt:lpstr>Times New Roman</vt:lpstr>
      <vt:lpstr>white_eng_tcm67-60698_tcm67-60698 (2)</vt:lpstr>
      <vt:lpstr>ONS Business Priorities and Satisfaction Survey 2016/2017</vt:lpstr>
      <vt:lpstr>  ONS runs an annual customer satisfaction survey to gather feedback on our performance over the previous 12 months. This year, we also asked questions about priorities, this was intended to aid business planning.   The headline results are used to influence our business plan and are reported in our annual report. The survey was publically available and shared via our social media channels. Some ONS staff shared the survey directly with their contacts.   Scores from previous years are available on the ONS website. These scores are not comparable, because this year’s survey was open to anyone, and surveys in previous years have been sent to a closed sample. We changed our approach to try to reach a wider audience and get a broader view.  A further note of caution when considering these results relates to small response rate this year – for more information see this blog post. Following this year’s survey we will be conducting a review of the new approach and feedback would be very welcome.   If you have any feedback or comments you would like to make on the survey please do contact us at ons.communications@ons.gov.uk. </vt:lpstr>
      <vt:lpstr>PowerPoint Presentation</vt:lpstr>
      <vt:lpstr>   Trust – Overall 88% of those who responded  trust the statistics and analysis that is produced by ONS (‘Trust’ and ‘Tend to Trust’ combined).    </vt:lpstr>
      <vt:lpstr>PowerPoint Presentation</vt:lpstr>
      <vt:lpstr>PowerPoint Presentation</vt:lpstr>
      <vt:lpstr>PowerPoint Presentation</vt:lpstr>
      <vt:lpstr>PowerPoint Presentation</vt:lpstr>
      <vt:lpstr>PowerPoint Presentation</vt:lpstr>
      <vt:lpstr>What we are doing well</vt:lpstr>
      <vt:lpstr>What we could do better </vt:lpstr>
      <vt:lpstr>Third party interviews</vt:lpstr>
      <vt:lpstr>Third party interviews</vt:lpstr>
      <vt:lpstr>Priority issues</vt:lpstr>
      <vt:lpstr>What we are doing well</vt:lpstr>
      <vt:lpstr>What we could do better </vt:lpstr>
      <vt:lpstr>Next steps</vt:lpstr>
      <vt:lpstr>What next?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Kilvington</dc:creator>
  <cp:lastModifiedBy>Vinden, Chloe</cp:lastModifiedBy>
  <cp:revision>210</cp:revision>
  <dcterms:created xsi:type="dcterms:W3CDTF">2017-03-29T19:31:21Z</dcterms:created>
  <dcterms:modified xsi:type="dcterms:W3CDTF">2017-08-29T08:50:33Z</dcterms:modified>
</cp:coreProperties>
</file>